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77" r:id="rId5"/>
    <p:sldId id="394" r:id="rId6"/>
    <p:sldId id="399" r:id="rId7"/>
    <p:sldId id="396" r:id="rId8"/>
    <p:sldId id="405" r:id="rId9"/>
    <p:sldId id="406" r:id="rId10"/>
    <p:sldId id="409" r:id="rId11"/>
    <p:sldId id="408" r:id="rId12"/>
    <p:sldId id="410" r:id="rId13"/>
    <p:sldId id="287" r:id="rId14"/>
    <p:sldId id="350" r:id="rId15"/>
    <p:sldId id="433" r:id="rId16"/>
    <p:sldId id="434" r:id="rId17"/>
    <p:sldId id="435" r:id="rId18"/>
    <p:sldId id="436" r:id="rId19"/>
    <p:sldId id="437" r:id="rId20"/>
    <p:sldId id="438" r:id="rId21"/>
    <p:sldId id="430" r:id="rId22"/>
    <p:sldId id="431" r:id="rId23"/>
    <p:sldId id="432" r:id="rId24"/>
    <p:sldId id="415" r:id="rId25"/>
    <p:sldId id="416" r:id="rId26"/>
    <p:sldId id="417" r:id="rId27"/>
    <p:sldId id="395" r:id="rId28"/>
    <p:sldId id="398" r:id="rId29"/>
    <p:sldId id="389" r:id="rId30"/>
    <p:sldId id="391" r:id="rId31"/>
    <p:sldId id="392" r:id="rId32"/>
    <p:sldId id="384" r:id="rId33"/>
    <p:sldId id="401" r:id="rId34"/>
    <p:sldId id="402" r:id="rId35"/>
    <p:sldId id="426" r:id="rId36"/>
    <p:sldId id="427" r:id="rId37"/>
    <p:sldId id="428" r:id="rId38"/>
    <p:sldId id="429" r:id="rId39"/>
    <p:sldId id="393" r:id="rId40"/>
    <p:sldId id="4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EDE6"/>
    <a:srgbClr val="000000"/>
    <a:srgbClr val="222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BBE25E-3689-43CF-BE95-9C1A7D7CECBD}" v="5" dt="2020-10-27T09:58:06.756"/>
    <p1510:client id="{544540E2-7654-491D-AB8C-5A2D11AD9251}" v="1" dt="2020-10-27T08:03:44.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05EE8B-B416-FF45-8608-8ACBD706AAB7}"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9F676193-21DB-7449-93A8-0CC97150297C}">
      <dgm:prSet phldrT="[Text]" custT="1"/>
      <dgm:spPr/>
      <dgm:t>
        <a:bodyPr/>
        <a:lstStyle/>
        <a:p>
          <a:r>
            <a:rPr lang="en-US" sz="2800"/>
            <a:t>Preparedness</a:t>
          </a:r>
        </a:p>
      </dgm:t>
    </dgm:pt>
    <dgm:pt modelId="{4A4012CC-00D9-334E-832F-EB0FA2255760}" type="parTrans" cxnId="{60F9D127-B93F-8944-92B4-C8ED35539AF9}">
      <dgm:prSet/>
      <dgm:spPr/>
      <dgm:t>
        <a:bodyPr/>
        <a:lstStyle/>
        <a:p>
          <a:endParaRPr lang="en-US"/>
        </a:p>
      </dgm:t>
    </dgm:pt>
    <dgm:pt modelId="{A453D9F3-0FE2-CF48-BACE-48CDE8ECA16D}" type="sibTrans" cxnId="{60F9D127-B93F-8944-92B4-C8ED35539AF9}">
      <dgm:prSet/>
      <dgm:spPr/>
      <dgm:t>
        <a:bodyPr/>
        <a:lstStyle/>
        <a:p>
          <a:endParaRPr lang="en-US"/>
        </a:p>
      </dgm:t>
    </dgm:pt>
    <dgm:pt modelId="{AAA2A586-8F5E-904B-931B-731814D7AF58}">
      <dgm:prSet phldrT="[Text]"/>
      <dgm:spPr/>
      <dgm:t>
        <a:bodyPr/>
        <a:lstStyle/>
        <a:p>
          <a:r>
            <a:rPr lang="en-US" b="0"/>
            <a:t>Pre-positioning  </a:t>
          </a:r>
        </a:p>
      </dgm:t>
    </dgm:pt>
    <dgm:pt modelId="{F1637B63-DBD0-314F-845B-72DDC61F417D}" type="parTrans" cxnId="{5A229832-D3B3-DE4C-BE91-6C1B7D846AD1}">
      <dgm:prSet/>
      <dgm:spPr/>
      <dgm:t>
        <a:bodyPr/>
        <a:lstStyle/>
        <a:p>
          <a:endParaRPr lang="en-US"/>
        </a:p>
      </dgm:t>
    </dgm:pt>
    <dgm:pt modelId="{582F9618-577A-5A45-9354-B086B29D3705}" type="sibTrans" cxnId="{5A229832-D3B3-DE4C-BE91-6C1B7D846AD1}">
      <dgm:prSet/>
      <dgm:spPr/>
      <dgm:t>
        <a:bodyPr/>
        <a:lstStyle/>
        <a:p>
          <a:endParaRPr lang="en-US"/>
        </a:p>
      </dgm:t>
    </dgm:pt>
    <dgm:pt modelId="{7B95C83E-7E3B-3248-B698-ED1AF80FF686}">
      <dgm:prSet phldrT="[Text]" custT="1"/>
      <dgm:spPr/>
      <dgm:t>
        <a:bodyPr/>
        <a:lstStyle/>
        <a:p>
          <a:r>
            <a:rPr lang="en-US" sz="2800"/>
            <a:t>Regulation</a:t>
          </a:r>
        </a:p>
      </dgm:t>
    </dgm:pt>
    <dgm:pt modelId="{C5D042B4-57FA-7748-B5D4-E4368503E508}" type="parTrans" cxnId="{3B7F0A2F-4969-DF4F-A842-21DC8FFB3029}">
      <dgm:prSet/>
      <dgm:spPr/>
      <dgm:t>
        <a:bodyPr/>
        <a:lstStyle/>
        <a:p>
          <a:endParaRPr lang="en-US"/>
        </a:p>
      </dgm:t>
    </dgm:pt>
    <dgm:pt modelId="{2ACF3484-41A8-BA4D-8279-BDFD49B57AC8}" type="sibTrans" cxnId="{3B7F0A2F-4969-DF4F-A842-21DC8FFB3029}">
      <dgm:prSet/>
      <dgm:spPr/>
      <dgm:t>
        <a:bodyPr/>
        <a:lstStyle/>
        <a:p>
          <a:endParaRPr lang="en-US"/>
        </a:p>
      </dgm:t>
    </dgm:pt>
    <dgm:pt modelId="{BBDD00DF-FF78-EA43-8882-862454E2EB2A}">
      <dgm:prSet phldrT="[Text]"/>
      <dgm:spPr/>
      <dgm:t>
        <a:bodyPr/>
        <a:lstStyle/>
        <a:p>
          <a:r>
            <a:rPr lang="en-GB" b="0">
              <a:effectLst/>
              <a:latin typeface="+mn-lt"/>
              <a:ea typeface="+mn-ea"/>
              <a:cs typeface="+mn-cs"/>
            </a:rPr>
            <a:t>Price regulations / rationing of critical items </a:t>
          </a:r>
          <a:endParaRPr lang="en-US" b="0"/>
        </a:p>
      </dgm:t>
    </dgm:pt>
    <dgm:pt modelId="{2B4A29FB-B663-BB4B-9672-765E0E97B6E5}" type="parTrans" cxnId="{12741E7B-DB9C-8C40-A71B-F9CF7995B331}">
      <dgm:prSet/>
      <dgm:spPr/>
      <dgm:t>
        <a:bodyPr/>
        <a:lstStyle/>
        <a:p>
          <a:endParaRPr lang="en-US"/>
        </a:p>
      </dgm:t>
    </dgm:pt>
    <dgm:pt modelId="{3A5EBC76-5CBA-BF45-BE98-E378BF006E0C}" type="sibTrans" cxnId="{12741E7B-DB9C-8C40-A71B-F9CF7995B331}">
      <dgm:prSet/>
      <dgm:spPr/>
      <dgm:t>
        <a:bodyPr/>
        <a:lstStyle/>
        <a:p>
          <a:endParaRPr lang="en-US"/>
        </a:p>
      </dgm:t>
    </dgm:pt>
    <dgm:pt modelId="{F5684AE5-9F91-BF4F-B327-0A3A457B9414}">
      <dgm:prSet phldrT="[Text]" custT="1"/>
      <dgm:spPr/>
      <dgm:t>
        <a:bodyPr/>
        <a:lstStyle/>
        <a:p>
          <a:r>
            <a:rPr lang="en-US" sz="2800"/>
            <a:t>Innovation </a:t>
          </a:r>
        </a:p>
      </dgm:t>
    </dgm:pt>
    <dgm:pt modelId="{BE255530-2387-C349-934D-BEF830C7D664}" type="parTrans" cxnId="{7502BBE0-D91D-E147-9C4A-85364D822103}">
      <dgm:prSet/>
      <dgm:spPr/>
      <dgm:t>
        <a:bodyPr/>
        <a:lstStyle/>
        <a:p>
          <a:endParaRPr lang="en-US"/>
        </a:p>
      </dgm:t>
    </dgm:pt>
    <dgm:pt modelId="{20C39740-F529-F34C-BB54-50E41A5B8082}" type="sibTrans" cxnId="{7502BBE0-D91D-E147-9C4A-85364D822103}">
      <dgm:prSet/>
      <dgm:spPr/>
      <dgm:t>
        <a:bodyPr/>
        <a:lstStyle/>
        <a:p>
          <a:endParaRPr lang="en-US"/>
        </a:p>
      </dgm:t>
    </dgm:pt>
    <dgm:pt modelId="{0698F7BF-7C86-7243-9163-34AF75624BBE}">
      <dgm:prSet phldrT="[Text]"/>
      <dgm:spPr/>
      <dgm:t>
        <a:bodyPr/>
        <a:lstStyle/>
        <a:p>
          <a:r>
            <a:rPr lang="en-US" b="0"/>
            <a:t>Training</a:t>
          </a:r>
          <a:endParaRPr lang="en-US" b="0">
            <a:solidFill>
              <a:schemeClr val="tx1"/>
            </a:solidFill>
          </a:endParaRPr>
        </a:p>
      </dgm:t>
    </dgm:pt>
    <dgm:pt modelId="{82B19330-1ED5-824C-83D5-248D625097A5}" type="parTrans" cxnId="{C8B264DD-38F0-2F44-8A29-9EA1DEE0E52D}">
      <dgm:prSet/>
      <dgm:spPr/>
      <dgm:t>
        <a:bodyPr/>
        <a:lstStyle/>
        <a:p>
          <a:endParaRPr lang="en-US"/>
        </a:p>
      </dgm:t>
    </dgm:pt>
    <dgm:pt modelId="{A2EF7990-3CCC-1840-90F1-9DEAD0F74307}" type="sibTrans" cxnId="{C8B264DD-38F0-2F44-8A29-9EA1DEE0E52D}">
      <dgm:prSet/>
      <dgm:spPr/>
      <dgm:t>
        <a:bodyPr/>
        <a:lstStyle/>
        <a:p>
          <a:endParaRPr lang="en-US"/>
        </a:p>
      </dgm:t>
    </dgm:pt>
    <dgm:pt modelId="{C6F51668-17EE-7B49-942B-702E6AA2FAA4}">
      <dgm:prSet phldrT="[Text]"/>
      <dgm:spPr/>
      <dgm:t>
        <a:bodyPr/>
        <a:lstStyle/>
        <a:p>
          <a:r>
            <a:rPr lang="fr-FR" b="0">
              <a:solidFill>
                <a:schemeClr val="tx1"/>
              </a:solidFill>
              <a:effectLst/>
              <a:latin typeface="+mn-lt"/>
              <a:ea typeface="+mn-ea"/>
              <a:cs typeface="+mn-cs"/>
            </a:rPr>
            <a:t>Global </a:t>
          </a:r>
          <a:r>
            <a:rPr lang="fr-FR" b="0" err="1">
              <a:solidFill>
                <a:schemeClr val="tx1"/>
              </a:solidFill>
              <a:effectLst/>
              <a:latin typeface="+mn-lt"/>
              <a:ea typeface="+mn-ea"/>
              <a:cs typeface="+mn-cs"/>
            </a:rPr>
            <a:t>product</a:t>
          </a:r>
          <a:r>
            <a:rPr lang="fr-FR" b="0">
              <a:solidFill>
                <a:schemeClr val="tx1"/>
              </a:solidFill>
              <a:effectLst/>
              <a:latin typeface="+mn-lt"/>
              <a:ea typeface="+mn-ea"/>
              <a:cs typeface="+mn-cs"/>
            </a:rPr>
            <a:t> and </a:t>
          </a:r>
          <a:r>
            <a:rPr lang="fr-FR" b="0" err="1">
              <a:solidFill>
                <a:schemeClr val="tx1"/>
              </a:solidFill>
              <a:effectLst/>
              <a:latin typeface="+mn-lt"/>
              <a:ea typeface="+mn-ea"/>
              <a:cs typeface="+mn-cs"/>
            </a:rPr>
            <a:t>quality</a:t>
          </a:r>
          <a:r>
            <a:rPr lang="fr-FR" b="0">
              <a:solidFill>
                <a:schemeClr val="tx1"/>
              </a:solidFill>
              <a:effectLst/>
              <a:latin typeface="+mn-lt"/>
              <a:ea typeface="+mn-ea"/>
              <a:cs typeface="+mn-cs"/>
            </a:rPr>
            <a:t> standards</a:t>
          </a:r>
          <a:endParaRPr lang="en-US" b="0">
            <a:solidFill>
              <a:schemeClr val="tx1"/>
            </a:solidFill>
          </a:endParaRPr>
        </a:p>
      </dgm:t>
    </dgm:pt>
    <dgm:pt modelId="{EFD54228-EFD9-9D41-AD6D-4AA227656BEE}" type="parTrans" cxnId="{9882004F-9173-9C4A-9280-B863C2F28F7E}">
      <dgm:prSet/>
      <dgm:spPr/>
      <dgm:t>
        <a:bodyPr/>
        <a:lstStyle/>
        <a:p>
          <a:endParaRPr lang="en-US"/>
        </a:p>
      </dgm:t>
    </dgm:pt>
    <dgm:pt modelId="{B01BA5F3-00CC-EA4D-9536-490A0DCFDF33}" type="sibTrans" cxnId="{9882004F-9173-9C4A-9280-B863C2F28F7E}">
      <dgm:prSet/>
      <dgm:spPr/>
      <dgm:t>
        <a:bodyPr/>
        <a:lstStyle/>
        <a:p>
          <a:endParaRPr lang="en-US"/>
        </a:p>
      </dgm:t>
    </dgm:pt>
    <dgm:pt modelId="{7A43F8B9-9B72-CF40-9A23-07CB7E21887F}">
      <dgm:prSet phldrT="[Text]"/>
      <dgm:spPr/>
      <dgm:t>
        <a:bodyPr/>
        <a:lstStyle/>
        <a:p>
          <a:r>
            <a:rPr lang="en-US" b="0">
              <a:solidFill>
                <a:schemeClr val="tx1"/>
              </a:solidFill>
              <a:effectLst/>
              <a:latin typeface="+mn-lt"/>
              <a:ea typeface="+mn-ea"/>
              <a:cs typeface="+mn-cs"/>
            </a:rPr>
            <a:t>Assurance of cargo movements even in lockdown</a:t>
          </a:r>
          <a:endParaRPr lang="en-US" b="0">
            <a:solidFill>
              <a:schemeClr val="tx1"/>
            </a:solidFill>
          </a:endParaRPr>
        </a:p>
      </dgm:t>
    </dgm:pt>
    <dgm:pt modelId="{A7B65424-6A18-044F-B2FC-3D78B274E261}" type="parTrans" cxnId="{24676B18-17BA-AC43-8ACD-55DE4F3AFA57}">
      <dgm:prSet/>
      <dgm:spPr/>
      <dgm:t>
        <a:bodyPr/>
        <a:lstStyle/>
        <a:p>
          <a:endParaRPr lang="en-US"/>
        </a:p>
      </dgm:t>
    </dgm:pt>
    <dgm:pt modelId="{ADB5BC31-5BE6-E143-B130-7ACF85AD6594}" type="sibTrans" cxnId="{24676B18-17BA-AC43-8ACD-55DE4F3AFA57}">
      <dgm:prSet/>
      <dgm:spPr/>
      <dgm:t>
        <a:bodyPr/>
        <a:lstStyle/>
        <a:p>
          <a:endParaRPr lang="en-US"/>
        </a:p>
      </dgm:t>
    </dgm:pt>
    <dgm:pt modelId="{3F6B6F6F-F53C-544D-A73C-DDB3AF699682}">
      <dgm:prSet phldrT="[Text]"/>
      <dgm:spPr/>
      <dgm:t>
        <a:bodyPr/>
        <a:lstStyle/>
        <a:p>
          <a:r>
            <a:rPr lang="en-US" b="0">
              <a:solidFill>
                <a:schemeClr val="tx1"/>
              </a:solidFill>
            </a:rPr>
            <a:t>Multiple sourcing strategies with geographical diversification</a:t>
          </a:r>
        </a:p>
      </dgm:t>
    </dgm:pt>
    <dgm:pt modelId="{499D98B6-B366-1A41-ABEE-7BAE2804346D}" type="parTrans" cxnId="{3C35A3EC-83C6-CF48-83A8-9AE38EF70DA5}">
      <dgm:prSet/>
      <dgm:spPr/>
      <dgm:t>
        <a:bodyPr/>
        <a:lstStyle/>
        <a:p>
          <a:endParaRPr lang="en-US"/>
        </a:p>
      </dgm:t>
    </dgm:pt>
    <dgm:pt modelId="{AE59203A-41B6-274D-BE11-86CA8E274477}" type="sibTrans" cxnId="{3C35A3EC-83C6-CF48-83A8-9AE38EF70DA5}">
      <dgm:prSet/>
      <dgm:spPr/>
      <dgm:t>
        <a:bodyPr/>
        <a:lstStyle/>
        <a:p>
          <a:endParaRPr lang="en-US"/>
        </a:p>
      </dgm:t>
    </dgm:pt>
    <dgm:pt modelId="{D0CFE775-1E9B-FD4A-93B2-5E2E3AA55535}">
      <dgm:prSet phldrT="[Text]"/>
      <dgm:spPr/>
      <dgm:t>
        <a:bodyPr/>
        <a:lstStyle/>
        <a:p>
          <a:r>
            <a:rPr lang="en-GB" b="0">
              <a:solidFill>
                <a:schemeClr val="tx1"/>
              </a:solidFill>
              <a:effectLst/>
              <a:latin typeface="+mn-lt"/>
              <a:ea typeface="Calibri" panose="020F0502020204030204" pitchFamily="34" charset="0"/>
              <a:cs typeface="Times New Roman" panose="02020603050405020304" pitchFamily="18" charset="0"/>
            </a:rPr>
            <a:t>Non-earmarked funding for disaster incl. pandemic response </a:t>
          </a:r>
          <a:endParaRPr lang="en-US" b="0">
            <a:solidFill>
              <a:schemeClr val="tx1"/>
            </a:solidFill>
          </a:endParaRPr>
        </a:p>
      </dgm:t>
    </dgm:pt>
    <dgm:pt modelId="{EDB8F2B8-372A-2941-B856-A2A3A451869C}" type="parTrans" cxnId="{936A5584-7999-E54D-925E-AA2563889547}">
      <dgm:prSet/>
      <dgm:spPr/>
      <dgm:t>
        <a:bodyPr/>
        <a:lstStyle/>
        <a:p>
          <a:endParaRPr lang="en-US"/>
        </a:p>
      </dgm:t>
    </dgm:pt>
    <dgm:pt modelId="{BFDCC027-D64B-1144-9445-75F813692A0E}" type="sibTrans" cxnId="{936A5584-7999-E54D-925E-AA2563889547}">
      <dgm:prSet/>
      <dgm:spPr/>
      <dgm:t>
        <a:bodyPr/>
        <a:lstStyle/>
        <a:p>
          <a:endParaRPr lang="en-US"/>
        </a:p>
      </dgm:t>
    </dgm:pt>
    <dgm:pt modelId="{336D36C9-A2CF-3F4E-81F8-2A0A046331ED}">
      <dgm:prSet custT="1"/>
      <dgm:spPr/>
      <dgm:t>
        <a:bodyPr/>
        <a:lstStyle/>
        <a:p>
          <a:r>
            <a:rPr lang="en-US" sz="2800"/>
            <a:t>Collaboration</a:t>
          </a:r>
        </a:p>
      </dgm:t>
    </dgm:pt>
    <dgm:pt modelId="{5DE90ED1-FD7F-F84A-BB7F-EBE35D1C0138}" type="parTrans" cxnId="{825CEC8B-AB07-1A4C-9EEE-C2FB158C9235}">
      <dgm:prSet/>
      <dgm:spPr/>
      <dgm:t>
        <a:bodyPr/>
        <a:lstStyle/>
        <a:p>
          <a:endParaRPr lang="en-US"/>
        </a:p>
      </dgm:t>
    </dgm:pt>
    <dgm:pt modelId="{FEFAE418-7192-CF4D-BBE2-89E1AA9DBB7D}" type="sibTrans" cxnId="{825CEC8B-AB07-1A4C-9EEE-C2FB158C9235}">
      <dgm:prSet/>
      <dgm:spPr/>
      <dgm:t>
        <a:bodyPr/>
        <a:lstStyle/>
        <a:p>
          <a:endParaRPr lang="en-US"/>
        </a:p>
      </dgm:t>
    </dgm:pt>
    <dgm:pt modelId="{7C9ECBF3-C006-3349-833C-AE83990A4D09}">
      <dgm:prSet/>
      <dgm:spPr/>
      <dgm:t>
        <a:bodyPr/>
        <a:lstStyle/>
        <a:p>
          <a:r>
            <a:rPr lang="en-GB"/>
            <a:t>Joint procurement also across countries</a:t>
          </a:r>
          <a:endParaRPr lang="en-US"/>
        </a:p>
      </dgm:t>
    </dgm:pt>
    <dgm:pt modelId="{E70AEA73-134C-5540-B467-A2606AD542C9}" type="parTrans" cxnId="{A0C0BCA5-2B83-784A-9062-7AF6371FEA96}">
      <dgm:prSet/>
      <dgm:spPr/>
      <dgm:t>
        <a:bodyPr/>
        <a:lstStyle/>
        <a:p>
          <a:endParaRPr lang="en-US"/>
        </a:p>
      </dgm:t>
    </dgm:pt>
    <dgm:pt modelId="{8676CF9B-574A-F543-966C-ECFD0F5F866A}" type="sibTrans" cxnId="{A0C0BCA5-2B83-784A-9062-7AF6371FEA96}">
      <dgm:prSet/>
      <dgm:spPr/>
      <dgm:t>
        <a:bodyPr/>
        <a:lstStyle/>
        <a:p>
          <a:endParaRPr lang="en-US"/>
        </a:p>
      </dgm:t>
    </dgm:pt>
    <dgm:pt modelId="{700E4F12-E5E2-F746-9C63-7C61E2267FDA}">
      <dgm:prSet/>
      <dgm:spPr/>
      <dgm:t>
        <a:bodyPr/>
        <a:lstStyle/>
        <a:p>
          <a:endParaRPr lang="en-US"/>
        </a:p>
      </dgm:t>
    </dgm:pt>
    <dgm:pt modelId="{74797D3D-E992-ED41-B64F-74F39CB300C3}" type="parTrans" cxnId="{8CA82B5F-8F29-E940-8595-3C6B9FE91328}">
      <dgm:prSet/>
      <dgm:spPr/>
      <dgm:t>
        <a:bodyPr/>
        <a:lstStyle/>
        <a:p>
          <a:endParaRPr lang="en-US"/>
        </a:p>
      </dgm:t>
    </dgm:pt>
    <dgm:pt modelId="{2C3DFDC7-FFE9-9E47-8859-C3B6065F10EC}" type="sibTrans" cxnId="{8CA82B5F-8F29-E940-8595-3C6B9FE91328}">
      <dgm:prSet/>
      <dgm:spPr/>
      <dgm:t>
        <a:bodyPr/>
        <a:lstStyle/>
        <a:p>
          <a:endParaRPr lang="en-US"/>
        </a:p>
      </dgm:t>
    </dgm:pt>
    <dgm:pt modelId="{74F16FC3-BDC0-9846-8593-B17C08F7FEBE}">
      <dgm:prSet/>
      <dgm:spPr/>
      <dgm:t>
        <a:bodyPr/>
        <a:lstStyle/>
        <a:p>
          <a:r>
            <a:rPr lang="en-GB" b="0">
              <a:solidFill>
                <a:schemeClr val="tx1"/>
              </a:solidFill>
              <a:effectLst/>
              <a:latin typeface="+mn-lt"/>
              <a:ea typeface="Calibri" panose="020F0502020204030204" pitchFamily="34" charset="0"/>
              <a:cs typeface="Arial" panose="020B0604020202020204" pitchFamily="34" charset="0"/>
            </a:rPr>
            <a:t>Public-private partnerships and cross-sectoral collaboration</a:t>
          </a:r>
          <a:endParaRPr lang="en-US"/>
        </a:p>
      </dgm:t>
    </dgm:pt>
    <dgm:pt modelId="{5E1A0A95-1BF0-C44F-B733-24D09774274B}" type="parTrans" cxnId="{5C2792C3-E405-B04F-907C-1FC39736AC12}">
      <dgm:prSet/>
      <dgm:spPr/>
      <dgm:t>
        <a:bodyPr/>
        <a:lstStyle/>
        <a:p>
          <a:endParaRPr lang="en-US"/>
        </a:p>
      </dgm:t>
    </dgm:pt>
    <dgm:pt modelId="{98D5B256-5EB9-E944-AB91-97926DD73C13}" type="sibTrans" cxnId="{5C2792C3-E405-B04F-907C-1FC39736AC12}">
      <dgm:prSet/>
      <dgm:spPr/>
      <dgm:t>
        <a:bodyPr/>
        <a:lstStyle/>
        <a:p>
          <a:endParaRPr lang="en-US"/>
        </a:p>
      </dgm:t>
    </dgm:pt>
    <dgm:pt modelId="{26A28738-D753-4850-9281-14BB52988423}">
      <dgm:prSet phldrT="[Text]"/>
      <dgm:spPr/>
      <dgm:t>
        <a:bodyPr/>
        <a:lstStyle/>
        <a:p>
          <a:pPr>
            <a:buClrTx/>
            <a:buSzTx/>
            <a:buFont typeface="Arial" panose="020B0604020202020204" pitchFamily="34" charset="0"/>
            <a:buChar char="•"/>
          </a:pPr>
          <a:r>
            <a:rPr lang="en-US" b="0"/>
            <a:t>Framework agreements incl. supplier vetting</a:t>
          </a:r>
        </a:p>
      </dgm:t>
    </dgm:pt>
    <dgm:pt modelId="{2725A350-403B-40C5-AF4C-5398E1F80071}" type="parTrans" cxnId="{121CB759-1855-4AB3-88F8-BF0BAD9D3FD7}">
      <dgm:prSet/>
      <dgm:spPr/>
      <dgm:t>
        <a:bodyPr/>
        <a:lstStyle/>
        <a:p>
          <a:endParaRPr lang="sv-FI"/>
        </a:p>
      </dgm:t>
    </dgm:pt>
    <dgm:pt modelId="{E7158A11-863B-4F01-A12F-B1513D118284}" type="sibTrans" cxnId="{121CB759-1855-4AB3-88F8-BF0BAD9D3FD7}">
      <dgm:prSet/>
      <dgm:spPr/>
      <dgm:t>
        <a:bodyPr/>
        <a:lstStyle/>
        <a:p>
          <a:endParaRPr lang="sv-FI"/>
        </a:p>
      </dgm:t>
    </dgm:pt>
    <dgm:pt modelId="{6791EAFC-A20A-412A-8899-02D54DBD0F4A}">
      <dgm:prSet phldrT="[Text]"/>
      <dgm:spPr/>
      <dgm:t>
        <a:bodyPr/>
        <a:lstStyle/>
        <a:p>
          <a:r>
            <a:rPr lang="en-US" b="0">
              <a:solidFill>
                <a:schemeClr val="tx1"/>
              </a:solidFill>
              <a:effectLst/>
              <a:latin typeface="+mn-lt"/>
              <a:ea typeface="Calibri" panose="020F0502020204030204" pitchFamily="34" charset="0"/>
              <a:cs typeface="Times New Roman" panose="02020603050405020304" pitchFamily="18" charset="0"/>
            </a:rPr>
            <a:t>Pandemic risk plans</a:t>
          </a:r>
          <a:endParaRPr lang="en-US" b="0">
            <a:solidFill>
              <a:schemeClr val="tx1"/>
            </a:solidFill>
          </a:endParaRPr>
        </a:p>
      </dgm:t>
    </dgm:pt>
    <dgm:pt modelId="{3FC00CB4-BE5D-4323-912B-FFA63CC255B9}" type="parTrans" cxnId="{8D1A715D-BDE9-4FC7-87C8-47017B987D05}">
      <dgm:prSet/>
      <dgm:spPr/>
      <dgm:t>
        <a:bodyPr/>
        <a:lstStyle/>
        <a:p>
          <a:endParaRPr lang="sv-FI"/>
        </a:p>
      </dgm:t>
    </dgm:pt>
    <dgm:pt modelId="{BE7906DE-4900-465B-B8D0-1BE002FE739A}" type="sibTrans" cxnId="{8D1A715D-BDE9-4FC7-87C8-47017B987D05}">
      <dgm:prSet/>
      <dgm:spPr/>
      <dgm:t>
        <a:bodyPr/>
        <a:lstStyle/>
        <a:p>
          <a:endParaRPr lang="sv-FI"/>
        </a:p>
      </dgm:t>
    </dgm:pt>
    <dgm:pt modelId="{2EBC26FC-BE6E-45EE-9EE7-795D837415E5}">
      <dgm:prSet/>
      <dgm:spPr/>
      <dgm:t>
        <a:bodyPr/>
        <a:lstStyle/>
        <a:p>
          <a:r>
            <a:rPr lang="en-US"/>
            <a:t>Incentives for production changeover (also for transportation capacity)</a:t>
          </a:r>
        </a:p>
      </dgm:t>
    </dgm:pt>
    <dgm:pt modelId="{ECF7F09B-BA5B-4871-9B03-F5D272403CA6}" type="parTrans" cxnId="{FC7BD302-7C92-43EB-8EF4-AF90F02B794C}">
      <dgm:prSet/>
      <dgm:spPr/>
      <dgm:t>
        <a:bodyPr/>
        <a:lstStyle/>
        <a:p>
          <a:endParaRPr lang="sv-FI"/>
        </a:p>
      </dgm:t>
    </dgm:pt>
    <dgm:pt modelId="{075D1F51-E00B-4940-8770-4669CBDB3F32}" type="sibTrans" cxnId="{FC7BD302-7C92-43EB-8EF4-AF90F02B794C}">
      <dgm:prSet/>
      <dgm:spPr/>
      <dgm:t>
        <a:bodyPr/>
        <a:lstStyle/>
        <a:p>
          <a:endParaRPr lang="sv-FI"/>
        </a:p>
      </dgm:t>
    </dgm:pt>
    <dgm:pt modelId="{E48F3E59-3656-44D8-9097-95F3D48D834A}">
      <dgm:prSet phldrT="[Text]"/>
      <dgm:spPr/>
      <dgm:t>
        <a:bodyPr/>
        <a:lstStyle/>
        <a:p>
          <a:r>
            <a:rPr lang="en-US" b="0">
              <a:solidFill>
                <a:schemeClr val="tx1"/>
              </a:solidFill>
            </a:rPr>
            <a:t>Structural flexibility in production, transportation, sourcing</a:t>
          </a:r>
        </a:p>
      </dgm:t>
    </dgm:pt>
    <dgm:pt modelId="{8D251BAF-22C7-4FBD-BE73-57D051133619}" type="parTrans" cxnId="{FA862D96-9BBA-40E6-AF70-C303E0C2EE1C}">
      <dgm:prSet/>
      <dgm:spPr/>
      <dgm:t>
        <a:bodyPr/>
        <a:lstStyle/>
        <a:p>
          <a:endParaRPr lang="sv-FI"/>
        </a:p>
      </dgm:t>
    </dgm:pt>
    <dgm:pt modelId="{63A22E21-657B-48B0-A9A9-39E33D7F64D7}" type="sibTrans" cxnId="{FA862D96-9BBA-40E6-AF70-C303E0C2EE1C}">
      <dgm:prSet/>
      <dgm:spPr/>
      <dgm:t>
        <a:bodyPr/>
        <a:lstStyle/>
        <a:p>
          <a:endParaRPr lang="sv-FI"/>
        </a:p>
      </dgm:t>
    </dgm:pt>
    <dgm:pt modelId="{2CB2CB03-245C-4F35-A2EF-C78334F45582}">
      <dgm:prSet phldrT="[Text]"/>
      <dgm:spPr/>
      <dgm:t>
        <a:bodyPr/>
        <a:lstStyle/>
        <a:p>
          <a:r>
            <a:rPr lang="en-US" b="0">
              <a:solidFill>
                <a:schemeClr val="tx1"/>
              </a:solidFill>
            </a:rPr>
            <a:t>Kitting of interdependent items</a:t>
          </a:r>
        </a:p>
      </dgm:t>
    </dgm:pt>
    <dgm:pt modelId="{DA08B12A-74EF-4FD9-AB95-06FE444B8794}" type="parTrans" cxnId="{51B194B3-E2BF-49A9-9A4F-34DF8A9A6592}">
      <dgm:prSet/>
      <dgm:spPr/>
      <dgm:t>
        <a:bodyPr/>
        <a:lstStyle/>
        <a:p>
          <a:endParaRPr lang="sv-FI"/>
        </a:p>
      </dgm:t>
    </dgm:pt>
    <dgm:pt modelId="{36C3CC1A-3EEC-453F-9019-9BC354A25BF5}" type="sibTrans" cxnId="{51B194B3-E2BF-49A9-9A4F-34DF8A9A6592}">
      <dgm:prSet/>
      <dgm:spPr/>
      <dgm:t>
        <a:bodyPr/>
        <a:lstStyle/>
        <a:p>
          <a:endParaRPr lang="sv-FI"/>
        </a:p>
      </dgm:t>
    </dgm:pt>
    <dgm:pt modelId="{4F24987D-F780-41DE-A263-948C4F353CED}">
      <dgm:prSet phldrT="[Text]"/>
      <dgm:spPr/>
      <dgm:t>
        <a:bodyPr/>
        <a:lstStyle/>
        <a:p>
          <a:r>
            <a:rPr lang="en-US" b="0">
              <a:solidFill>
                <a:schemeClr val="tx1"/>
              </a:solidFill>
            </a:rPr>
            <a:t>Non-person-dependent transportation (e.g. UAVs)</a:t>
          </a:r>
        </a:p>
      </dgm:t>
    </dgm:pt>
    <dgm:pt modelId="{1D381E22-B766-4B06-881E-A207C7520274}" type="parTrans" cxnId="{4AF45285-2981-424B-8766-FBE6D539320B}">
      <dgm:prSet/>
      <dgm:spPr/>
      <dgm:t>
        <a:bodyPr/>
        <a:lstStyle/>
        <a:p>
          <a:endParaRPr lang="sv-FI"/>
        </a:p>
      </dgm:t>
    </dgm:pt>
    <dgm:pt modelId="{6CFE9F49-F512-4161-B1BA-2265E9C566FA}" type="sibTrans" cxnId="{4AF45285-2981-424B-8766-FBE6D539320B}">
      <dgm:prSet/>
      <dgm:spPr/>
      <dgm:t>
        <a:bodyPr/>
        <a:lstStyle/>
        <a:p>
          <a:endParaRPr lang="sv-FI"/>
        </a:p>
      </dgm:t>
    </dgm:pt>
    <dgm:pt modelId="{F7508E3A-7DA3-4AAA-8320-EF13BE861C1E}">
      <dgm:prSet phldrT="[Text]"/>
      <dgm:spPr/>
      <dgm:t>
        <a:bodyPr/>
        <a:lstStyle/>
        <a:p>
          <a:r>
            <a:rPr lang="en-US" b="0">
              <a:solidFill>
                <a:schemeClr val="tx1"/>
              </a:solidFill>
            </a:rPr>
            <a:t>End-to-end supply chain visibility</a:t>
          </a:r>
        </a:p>
      </dgm:t>
    </dgm:pt>
    <dgm:pt modelId="{DB95F80F-B07A-40E7-968E-86B46125A210}" type="parTrans" cxnId="{37BC56C9-6283-4374-8935-0F82EBC44920}">
      <dgm:prSet/>
      <dgm:spPr/>
      <dgm:t>
        <a:bodyPr/>
        <a:lstStyle/>
        <a:p>
          <a:endParaRPr lang="sv-FI"/>
        </a:p>
      </dgm:t>
    </dgm:pt>
    <dgm:pt modelId="{81264004-3ACD-49FF-AEA3-58DD2C9ABB3D}" type="sibTrans" cxnId="{37BC56C9-6283-4374-8935-0F82EBC44920}">
      <dgm:prSet/>
      <dgm:spPr/>
      <dgm:t>
        <a:bodyPr/>
        <a:lstStyle/>
        <a:p>
          <a:endParaRPr lang="sv-FI"/>
        </a:p>
      </dgm:t>
    </dgm:pt>
    <dgm:pt modelId="{97ABEF47-4A90-BC4A-B361-879BCB1B5AE9}" type="pres">
      <dgm:prSet presAssocID="{7505EE8B-B416-FF45-8608-8ACBD706AAB7}" presName="Name0" presStyleCnt="0">
        <dgm:presLayoutVars>
          <dgm:dir/>
          <dgm:animLvl val="lvl"/>
          <dgm:resizeHandles val="exact"/>
        </dgm:presLayoutVars>
      </dgm:prSet>
      <dgm:spPr/>
    </dgm:pt>
    <dgm:pt modelId="{D9BCF2C6-504B-7C4F-9B07-5D8E7ACEBE65}" type="pres">
      <dgm:prSet presAssocID="{9F676193-21DB-7449-93A8-0CC97150297C}" presName="composite" presStyleCnt="0"/>
      <dgm:spPr/>
    </dgm:pt>
    <dgm:pt modelId="{73871785-D525-F24C-9940-62F0485697A1}" type="pres">
      <dgm:prSet presAssocID="{9F676193-21DB-7449-93A8-0CC97150297C}" presName="parTx" presStyleLbl="alignNode1" presStyleIdx="0" presStyleCnt="4">
        <dgm:presLayoutVars>
          <dgm:chMax val="0"/>
          <dgm:chPref val="0"/>
          <dgm:bulletEnabled val="1"/>
        </dgm:presLayoutVars>
      </dgm:prSet>
      <dgm:spPr/>
    </dgm:pt>
    <dgm:pt modelId="{C5CCB928-1543-684C-9B5A-CCA258590F62}" type="pres">
      <dgm:prSet presAssocID="{9F676193-21DB-7449-93A8-0CC97150297C}" presName="desTx" presStyleLbl="alignAccFollowNode1" presStyleIdx="0" presStyleCnt="4">
        <dgm:presLayoutVars>
          <dgm:bulletEnabled val="1"/>
        </dgm:presLayoutVars>
      </dgm:prSet>
      <dgm:spPr/>
    </dgm:pt>
    <dgm:pt modelId="{780BC597-C8D1-6547-9DAA-E49BE30A9328}" type="pres">
      <dgm:prSet presAssocID="{A453D9F3-0FE2-CF48-BACE-48CDE8ECA16D}" presName="space" presStyleCnt="0"/>
      <dgm:spPr/>
    </dgm:pt>
    <dgm:pt modelId="{93E55050-97DC-454A-A6BF-76CA1B0DE56D}" type="pres">
      <dgm:prSet presAssocID="{336D36C9-A2CF-3F4E-81F8-2A0A046331ED}" presName="composite" presStyleCnt="0"/>
      <dgm:spPr/>
    </dgm:pt>
    <dgm:pt modelId="{328E5413-2D3A-C045-A532-DCD2863D976A}" type="pres">
      <dgm:prSet presAssocID="{336D36C9-A2CF-3F4E-81F8-2A0A046331ED}" presName="parTx" presStyleLbl="alignNode1" presStyleIdx="1" presStyleCnt="4">
        <dgm:presLayoutVars>
          <dgm:chMax val="0"/>
          <dgm:chPref val="0"/>
          <dgm:bulletEnabled val="1"/>
        </dgm:presLayoutVars>
      </dgm:prSet>
      <dgm:spPr/>
    </dgm:pt>
    <dgm:pt modelId="{CC8E8762-217B-3D42-8BB8-54628F950988}" type="pres">
      <dgm:prSet presAssocID="{336D36C9-A2CF-3F4E-81F8-2A0A046331ED}" presName="desTx" presStyleLbl="alignAccFollowNode1" presStyleIdx="1" presStyleCnt="4">
        <dgm:presLayoutVars>
          <dgm:bulletEnabled val="1"/>
        </dgm:presLayoutVars>
      </dgm:prSet>
      <dgm:spPr/>
    </dgm:pt>
    <dgm:pt modelId="{A65649A6-3D99-EF40-B9E2-748DB97C560E}" type="pres">
      <dgm:prSet presAssocID="{FEFAE418-7192-CF4D-BBE2-89E1AA9DBB7D}" presName="space" presStyleCnt="0"/>
      <dgm:spPr/>
    </dgm:pt>
    <dgm:pt modelId="{74E7B6D3-1128-8448-9BE2-7F6AE791C4AA}" type="pres">
      <dgm:prSet presAssocID="{7B95C83E-7E3B-3248-B698-ED1AF80FF686}" presName="composite" presStyleCnt="0"/>
      <dgm:spPr/>
    </dgm:pt>
    <dgm:pt modelId="{7E70705B-8C39-2D44-9F1A-342CA3F434E4}" type="pres">
      <dgm:prSet presAssocID="{7B95C83E-7E3B-3248-B698-ED1AF80FF686}" presName="parTx" presStyleLbl="alignNode1" presStyleIdx="2" presStyleCnt="4">
        <dgm:presLayoutVars>
          <dgm:chMax val="0"/>
          <dgm:chPref val="0"/>
          <dgm:bulletEnabled val="1"/>
        </dgm:presLayoutVars>
      </dgm:prSet>
      <dgm:spPr/>
    </dgm:pt>
    <dgm:pt modelId="{9F1B99DC-562A-724E-94D5-509F9DF6B232}" type="pres">
      <dgm:prSet presAssocID="{7B95C83E-7E3B-3248-B698-ED1AF80FF686}" presName="desTx" presStyleLbl="alignAccFollowNode1" presStyleIdx="2" presStyleCnt="4">
        <dgm:presLayoutVars>
          <dgm:bulletEnabled val="1"/>
        </dgm:presLayoutVars>
      </dgm:prSet>
      <dgm:spPr/>
    </dgm:pt>
    <dgm:pt modelId="{B82DDFA4-CE83-2740-9CD3-947E06D6DD04}" type="pres">
      <dgm:prSet presAssocID="{2ACF3484-41A8-BA4D-8279-BDFD49B57AC8}" presName="space" presStyleCnt="0"/>
      <dgm:spPr/>
    </dgm:pt>
    <dgm:pt modelId="{8F66DCFA-7EA5-2343-97C1-6439262554F3}" type="pres">
      <dgm:prSet presAssocID="{F5684AE5-9F91-BF4F-B327-0A3A457B9414}" presName="composite" presStyleCnt="0"/>
      <dgm:spPr/>
    </dgm:pt>
    <dgm:pt modelId="{D9600426-7DD9-EE46-86F4-F76E4FAACB70}" type="pres">
      <dgm:prSet presAssocID="{F5684AE5-9F91-BF4F-B327-0A3A457B9414}" presName="parTx" presStyleLbl="alignNode1" presStyleIdx="3" presStyleCnt="4">
        <dgm:presLayoutVars>
          <dgm:chMax val="0"/>
          <dgm:chPref val="0"/>
          <dgm:bulletEnabled val="1"/>
        </dgm:presLayoutVars>
      </dgm:prSet>
      <dgm:spPr/>
    </dgm:pt>
    <dgm:pt modelId="{EBCD2B64-96B1-BE4A-94E3-E730538CA852}" type="pres">
      <dgm:prSet presAssocID="{F5684AE5-9F91-BF4F-B327-0A3A457B9414}" presName="desTx" presStyleLbl="alignAccFollowNode1" presStyleIdx="3" presStyleCnt="4">
        <dgm:presLayoutVars>
          <dgm:bulletEnabled val="1"/>
        </dgm:presLayoutVars>
      </dgm:prSet>
      <dgm:spPr/>
    </dgm:pt>
  </dgm:ptLst>
  <dgm:cxnLst>
    <dgm:cxn modelId="{FC7BD302-7C92-43EB-8EF4-AF90F02B794C}" srcId="{336D36C9-A2CF-3F4E-81F8-2A0A046331ED}" destId="{2EBC26FC-BE6E-45EE-9EE7-795D837415E5}" srcOrd="2" destOrd="0" parTransId="{ECF7F09B-BA5B-4871-9B03-F5D272403CA6}" sibTransId="{075D1F51-E00B-4940-8770-4669CBDB3F32}"/>
    <dgm:cxn modelId="{E5856705-B114-384B-9F4D-7D4FA9D48E40}" type="presOf" srcId="{F5684AE5-9F91-BF4F-B327-0A3A457B9414}" destId="{D9600426-7DD9-EE46-86F4-F76E4FAACB70}" srcOrd="0" destOrd="0" presId="urn:microsoft.com/office/officeart/2005/8/layout/hList1"/>
    <dgm:cxn modelId="{7B44C214-EDC6-9142-9501-3F8E809AA7BB}" type="presOf" srcId="{3F6B6F6F-F53C-544D-A73C-DDB3AF699682}" destId="{C5CCB928-1543-684C-9B5A-CCA258590F62}" srcOrd="0" destOrd="3" presId="urn:microsoft.com/office/officeart/2005/8/layout/hList1"/>
    <dgm:cxn modelId="{24676B18-17BA-AC43-8ACD-55DE4F3AFA57}" srcId="{7B95C83E-7E3B-3248-B698-ED1AF80FF686}" destId="{7A43F8B9-9B72-CF40-9A23-07CB7E21887F}" srcOrd="2" destOrd="0" parTransId="{A7B65424-6A18-044F-B2FC-3D78B274E261}" sibTransId="{ADB5BC31-5BE6-E143-B130-7ACF85AD6594}"/>
    <dgm:cxn modelId="{60F9D127-B93F-8944-92B4-C8ED35539AF9}" srcId="{7505EE8B-B416-FF45-8608-8ACBD706AAB7}" destId="{9F676193-21DB-7449-93A8-0CC97150297C}" srcOrd="0" destOrd="0" parTransId="{4A4012CC-00D9-334E-832F-EB0FA2255760}" sibTransId="{A453D9F3-0FE2-CF48-BACE-48CDE8ECA16D}"/>
    <dgm:cxn modelId="{FDBA5C2B-D99E-4296-B9B3-A7CE758E4680}" type="presOf" srcId="{26A28738-D753-4850-9281-14BB52988423}" destId="{C5CCB928-1543-684C-9B5A-CCA258590F62}" srcOrd="0" destOrd="1" presId="urn:microsoft.com/office/officeart/2005/8/layout/hList1"/>
    <dgm:cxn modelId="{3B7F0A2F-4969-DF4F-A842-21DC8FFB3029}" srcId="{7505EE8B-B416-FF45-8608-8ACBD706AAB7}" destId="{7B95C83E-7E3B-3248-B698-ED1AF80FF686}" srcOrd="2" destOrd="0" parTransId="{C5D042B4-57FA-7748-B5D4-E4368503E508}" sibTransId="{2ACF3484-41A8-BA4D-8279-BDFD49B57AC8}"/>
    <dgm:cxn modelId="{DB736932-7A7B-4CBD-88AE-F107E63758DF}" type="presOf" srcId="{E48F3E59-3656-44D8-9097-95F3D48D834A}" destId="{EBCD2B64-96B1-BE4A-94E3-E730538CA852}" srcOrd="0" destOrd="2" presId="urn:microsoft.com/office/officeart/2005/8/layout/hList1"/>
    <dgm:cxn modelId="{5A229832-D3B3-DE4C-BE91-6C1B7D846AD1}" srcId="{9F676193-21DB-7449-93A8-0CC97150297C}" destId="{AAA2A586-8F5E-904B-931B-731814D7AF58}" srcOrd="0" destOrd="0" parTransId="{F1637B63-DBD0-314F-845B-72DDC61F417D}" sibTransId="{582F9618-577A-5A45-9354-B086B29D3705}"/>
    <dgm:cxn modelId="{04AC6038-EF2E-5342-A417-5AE49EAAEB86}" type="presOf" srcId="{BBDD00DF-FF78-EA43-8882-862454E2EB2A}" destId="{9F1B99DC-562A-724E-94D5-509F9DF6B232}" srcOrd="0" destOrd="0" presId="urn:microsoft.com/office/officeart/2005/8/layout/hList1"/>
    <dgm:cxn modelId="{CC78A638-464A-4910-8127-9AB3470B7DF9}" type="presOf" srcId="{2EBC26FC-BE6E-45EE-9EE7-795D837415E5}" destId="{CC8E8762-217B-3D42-8BB8-54628F950988}" srcOrd="0" destOrd="2" presId="urn:microsoft.com/office/officeart/2005/8/layout/hList1"/>
    <dgm:cxn modelId="{8D1A715D-BDE9-4FC7-87C8-47017B987D05}" srcId="{9F676193-21DB-7449-93A8-0CC97150297C}" destId="{6791EAFC-A20A-412A-8899-02D54DBD0F4A}" srcOrd="4" destOrd="0" parTransId="{3FC00CB4-BE5D-4323-912B-FFA63CC255B9}" sibTransId="{BE7906DE-4900-465B-B8D0-1BE002FE739A}"/>
    <dgm:cxn modelId="{8CA82B5F-8F29-E940-8595-3C6B9FE91328}" srcId="{336D36C9-A2CF-3F4E-81F8-2A0A046331ED}" destId="{700E4F12-E5E2-F746-9C63-7C61E2267FDA}" srcOrd="3" destOrd="0" parTransId="{74797D3D-E992-ED41-B64F-74F39CB300C3}" sibTransId="{2C3DFDC7-FFE9-9E47-8859-C3B6065F10EC}"/>
    <dgm:cxn modelId="{A8A90446-3135-A846-84AE-35E30E4FD2B2}" type="presOf" srcId="{700E4F12-E5E2-F746-9C63-7C61E2267FDA}" destId="{CC8E8762-217B-3D42-8BB8-54628F950988}" srcOrd="0" destOrd="3" presId="urn:microsoft.com/office/officeart/2005/8/layout/hList1"/>
    <dgm:cxn modelId="{9882004F-9173-9C4A-9280-B863C2F28F7E}" srcId="{7B95C83E-7E3B-3248-B698-ED1AF80FF686}" destId="{C6F51668-17EE-7B49-942B-702E6AA2FAA4}" srcOrd="1" destOrd="0" parTransId="{EFD54228-EFD9-9D41-AD6D-4AA227656BEE}" sibTransId="{B01BA5F3-00CC-EA4D-9536-490A0DCFDF33}"/>
    <dgm:cxn modelId="{74376172-4303-4341-B814-3C3A4B3DBA3F}" type="presOf" srcId="{7C9ECBF3-C006-3349-833C-AE83990A4D09}" destId="{CC8E8762-217B-3D42-8BB8-54628F950988}" srcOrd="0" destOrd="0" presId="urn:microsoft.com/office/officeart/2005/8/layout/hList1"/>
    <dgm:cxn modelId="{457C4753-1F36-8A4A-8D43-4AFC3EEBBDA7}" type="presOf" srcId="{9F676193-21DB-7449-93A8-0CC97150297C}" destId="{73871785-D525-F24C-9940-62F0485697A1}" srcOrd="0" destOrd="0" presId="urn:microsoft.com/office/officeart/2005/8/layout/hList1"/>
    <dgm:cxn modelId="{54D18753-3814-4B41-9356-E8070688B0FE}" type="presOf" srcId="{4F24987D-F780-41DE-A263-948C4F353CED}" destId="{EBCD2B64-96B1-BE4A-94E3-E730538CA852}" srcOrd="0" destOrd="1" presId="urn:microsoft.com/office/officeart/2005/8/layout/hList1"/>
    <dgm:cxn modelId="{121CB759-1855-4AB3-88F8-BF0BAD9D3FD7}" srcId="{9F676193-21DB-7449-93A8-0CC97150297C}" destId="{26A28738-D753-4850-9281-14BB52988423}" srcOrd="1" destOrd="0" parTransId="{2725A350-403B-40C5-AF4C-5398E1F80071}" sibTransId="{E7158A11-863B-4F01-A12F-B1513D118284}"/>
    <dgm:cxn modelId="{FFD1997A-D285-4EF7-8A36-FBC54DF506DC}" type="presOf" srcId="{2CB2CB03-245C-4F35-A2EF-C78334F45582}" destId="{EBCD2B64-96B1-BE4A-94E3-E730538CA852}" srcOrd="0" destOrd="0" presId="urn:microsoft.com/office/officeart/2005/8/layout/hList1"/>
    <dgm:cxn modelId="{12741E7B-DB9C-8C40-A71B-F9CF7995B331}" srcId="{7B95C83E-7E3B-3248-B698-ED1AF80FF686}" destId="{BBDD00DF-FF78-EA43-8882-862454E2EB2A}" srcOrd="0" destOrd="0" parTransId="{2B4A29FB-B663-BB4B-9672-765E0E97B6E5}" sibTransId="{3A5EBC76-5CBA-BF45-BE98-E378BF006E0C}"/>
    <dgm:cxn modelId="{CB40427E-2719-8B41-876E-1D13A5CFFC6D}" type="presOf" srcId="{0698F7BF-7C86-7243-9163-34AF75624BBE}" destId="{C5CCB928-1543-684C-9B5A-CCA258590F62}" srcOrd="0" destOrd="2" presId="urn:microsoft.com/office/officeart/2005/8/layout/hList1"/>
    <dgm:cxn modelId="{90528A7E-BB31-A94C-A343-1872146F3DF5}" type="presOf" srcId="{7B95C83E-7E3B-3248-B698-ED1AF80FF686}" destId="{7E70705B-8C39-2D44-9F1A-342CA3F434E4}" srcOrd="0" destOrd="0" presId="urn:microsoft.com/office/officeart/2005/8/layout/hList1"/>
    <dgm:cxn modelId="{936A5584-7999-E54D-925E-AA2563889547}" srcId="{7B95C83E-7E3B-3248-B698-ED1AF80FF686}" destId="{D0CFE775-1E9B-FD4A-93B2-5E2E3AA55535}" srcOrd="3" destOrd="0" parTransId="{EDB8F2B8-372A-2941-B856-A2A3A451869C}" sibTransId="{BFDCC027-D64B-1144-9445-75F813692A0E}"/>
    <dgm:cxn modelId="{4AF45285-2981-424B-8766-FBE6D539320B}" srcId="{F5684AE5-9F91-BF4F-B327-0A3A457B9414}" destId="{4F24987D-F780-41DE-A263-948C4F353CED}" srcOrd="1" destOrd="0" parTransId="{1D381E22-B766-4B06-881E-A207C7520274}" sibTransId="{6CFE9F49-F512-4161-B1BA-2265E9C566FA}"/>
    <dgm:cxn modelId="{7047068A-C17E-CC44-81B4-36BC02663386}" type="presOf" srcId="{7A43F8B9-9B72-CF40-9A23-07CB7E21887F}" destId="{9F1B99DC-562A-724E-94D5-509F9DF6B232}" srcOrd="0" destOrd="2" presId="urn:microsoft.com/office/officeart/2005/8/layout/hList1"/>
    <dgm:cxn modelId="{825CEC8B-AB07-1A4C-9EEE-C2FB158C9235}" srcId="{7505EE8B-B416-FF45-8608-8ACBD706AAB7}" destId="{336D36C9-A2CF-3F4E-81F8-2A0A046331ED}" srcOrd="1" destOrd="0" parTransId="{5DE90ED1-FD7F-F84A-BB7F-EBE35D1C0138}" sibTransId="{FEFAE418-7192-CF4D-BBE2-89E1AA9DBB7D}"/>
    <dgm:cxn modelId="{FA862D96-9BBA-40E6-AF70-C303E0C2EE1C}" srcId="{F5684AE5-9F91-BF4F-B327-0A3A457B9414}" destId="{E48F3E59-3656-44D8-9097-95F3D48D834A}" srcOrd="2" destOrd="0" parTransId="{8D251BAF-22C7-4FBD-BE73-57D051133619}" sibTransId="{63A22E21-657B-48B0-A9A9-39E33D7F64D7}"/>
    <dgm:cxn modelId="{D89B6F96-7F59-46BD-A159-088098E39150}" type="presOf" srcId="{6791EAFC-A20A-412A-8899-02D54DBD0F4A}" destId="{C5CCB928-1543-684C-9B5A-CCA258590F62}" srcOrd="0" destOrd="4" presId="urn:microsoft.com/office/officeart/2005/8/layout/hList1"/>
    <dgm:cxn modelId="{4494829C-2C0F-E149-A464-47B460B14090}" type="presOf" srcId="{74F16FC3-BDC0-9846-8593-B17C08F7FEBE}" destId="{CC8E8762-217B-3D42-8BB8-54628F950988}" srcOrd="0" destOrd="1" presId="urn:microsoft.com/office/officeart/2005/8/layout/hList1"/>
    <dgm:cxn modelId="{A0C0BCA5-2B83-784A-9062-7AF6371FEA96}" srcId="{336D36C9-A2CF-3F4E-81F8-2A0A046331ED}" destId="{7C9ECBF3-C006-3349-833C-AE83990A4D09}" srcOrd="0" destOrd="0" parTransId="{E70AEA73-134C-5540-B467-A2606AD542C9}" sibTransId="{8676CF9B-574A-F543-966C-ECFD0F5F866A}"/>
    <dgm:cxn modelId="{C9ABCFB0-C75C-9E43-9FE8-1C6896840EA9}" type="presOf" srcId="{D0CFE775-1E9B-FD4A-93B2-5E2E3AA55535}" destId="{9F1B99DC-562A-724E-94D5-509F9DF6B232}" srcOrd="0" destOrd="3" presId="urn:microsoft.com/office/officeart/2005/8/layout/hList1"/>
    <dgm:cxn modelId="{51B194B3-E2BF-49A9-9A4F-34DF8A9A6592}" srcId="{F5684AE5-9F91-BF4F-B327-0A3A457B9414}" destId="{2CB2CB03-245C-4F35-A2EF-C78334F45582}" srcOrd="0" destOrd="0" parTransId="{DA08B12A-74EF-4FD9-AB95-06FE444B8794}" sibTransId="{36C3CC1A-3EEC-453F-9019-9BC354A25BF5}"/>
    <dgm:cxn modelId="{D92B9BB7-A20F-476C-9332-64106EB4D9A0}" type="presOf" srcId="{F7508E3A-7DA3-4AAA-8320-EF13BE861C1E}" destId="{EBCD2B64-96B1-BE4A-94E3-E730538CA852}" srcOrd="0" destOrd="3" presId="urn:microsoft.com/office/officeart/2005/8/layout/hList1"/>
    <dgm:cxn modelId="{5C2792C3-E405-B04F-907C-1FC39736AC12}" srcId="{336D36C9-A2CF-3F4E-81F8-2A0A046331ED}" destId="{74F16FC3-BDC0-9846-8593-B17C08F7FEBE}" srcOrd="1" destOrd="0" parTransId="{5E1A0A95-1BF0-C44F-B733-24D09774274B}" sibTransId="{98D5B256-5EB9-E944-AB91-97926DD73C13}"/>
    <dgm:cxn modelId="{37BC56C9-6283-4374-8935-0F82EBC44920}" srcId="{F5684AE5-9F91-BF4F-B327-0A3A457B9414}" destId="{F7508E3A-7DA3-4AAA-8320-EF13BE861C1E}" srcOrd="3" destOrd="0" parTransId="{DB95F80F-B07A-40E7-968E-86B46125A210}" sibTransId="{81264004-3ACD-49FF-AEA3-58DD2C9ABB3D}"/>
    <dgm:cxn modelId="{C8B264DD-38F0-2F44-8A29-9EA1DEE0E52D}" srcId="{9F676193-21DB-7449-93A8-0CC97150297C}" destId="{0698F7BF-7C86-7243-9163-34AF75624BBE}" srcOrd="2" destOrd="0" parTransId="{82B19330-1ED5-824C-83D5-248D625097A5}" sibTransId="{A2EF7990-3CCC-1840-90F1-9DEAD0F74307}"/>
    <dgm:cxn modelId="{7502BBE0-D91D-E147-9C4A-85364D822103}" srcId="{7505EE8B-B416-FF45-8608-8ACBD706AAB7}" destId="{F5684AE5-9F91-BF4F-B327-0A3A457B9414}" srcOrd="3" destOrd="0" parTransId="{BE255530-2387-C349-934D-BEF830C7D664}" sibTransId="{20C39740-F529-F34C-BB54-50E41A5B8082}"/>
    <dgm:cxn modelId="{BFCAFEE3-96C9-2E43-8ECA-4AA835A89D0B}" type="presOf" srcId="{7505EE8B-B416-FF45-8608-8ACBD706AAB7}" destId="{97ABEF47-4A90-BC4A-B361-879BCB1B5AE9}" srcOrd="0" destOrd="0" presId="urn:microsoft.com/office/officeart/2005/8/layout/hList1"/>
    <dgm:cxn modelId="{62EA9EE5-C4E7-F549-A38A-7270A0294728}" type="presOf" srcId="{336D36C9-A2CF-3F4E-81F8-2A0A046331ED}" destId="{328E5413-2D3A-C045-A532-DCD2863D976A}" srcOrd="0" destOrd="0" presId="urn:microsoft.com/office/officeart/2005/8/layout/hList1"/>
    <dgm:cxn modelId="{BBC171E9-5BB9-0740-8F9A-F8E3006F038E}" type="presOf" srcId="{C6F51668-17EE-7B49-942B-702E6AA2FAA4}" destId="{9F1B99DC-562A-724E-94D5-509F9DF6B232}" srcOrd="0" destOrd="1" presId="urn:microsoft.com/office/officeart/2005/8/layout/hList1"/>
    <dgm:cxn modelId="{876F60EC-4ADD-8A48-8ACF-9EA470751024}" type="presOf" srcId="{AAA2A586-8F5E-904B-931B-731814D7AF58}" destId="{C5CCB928-1543-684C-9B5A-CCA258590F62}" srcOrd="0" destOrd="0" presId="urn:microsoft.com/office/officeart/2005/8/layout/hList1"/>
    <dgm:cxn modelId="{3C35A3EC-83C6-CF48-83A8-9AE38EF70DA5}" srcId="{9F676193-21DB-7449-93A8-0CC97150297C}" destId="{3F6B6F6F-F53C-544D-A73C-DDB3AF699682}" srcOrd="3" destOrd="0" parTransId="{499D98B6-B366-1A41-ABEE-7BAE2804346D}" sibTransId="{AE59203A-41B6-274D-BE11-86CA8E274477}"/>
    <dgm:cxn modelId="{5D44DDBB-5191-CF48-9B0F-D7D7E707A92A}" type="presParOf" srcId="{97ABEF47-4A90-BC4A-B361-879BCB1B5AE9}" destId="{D9BCF2C6-504B-7C4F-9B07-5D8E7ACEBE65}" srcOrd="0" destOrd="0" presId="urn:microsoft.com/office/officeart/2005/8/layout/hList1"/>
    <dgm:cxn modelId="{256B5122-6436-EC4B-818F-AA6B98FEA564}" type="presParOf" srcId="{D9BCF2C6-504B-7C4F-9B07-5D8E7ACEBE65}" destId="{73871785-D525-F24C-9940-62F0485697A1}" srcOrd="0" destOrd="0" presId="urn:microsoft.com/office/officeart/2005/8/layout/hList1"/>
    <dgm:cxn modelId="{5AF5AECB-5379-CE43-A3BE-EDE936AFCD75}" type="presParOf" srcId="{D9BCF2C6-504B-7C4F-9B07-5D8E7ACEBE65}" destId="{C5CCB928-1543-684C-9B5A-CCA258590F62}" srcOrd="1" destOrd="0" presId="urn:microsoft.com/office/officeart/2005/8/layout/hList1"/>
    <dgm:cxn modelId="{244AFFA9-62FB-8A4B-82A7-F4D139DEF031}" type="presParOf" srcId="{97ABEF47-4A90-BC4A-B361-879BCB1B5AE9}" destId="{780BC597-C8D1-6547-9DAA-E49BE30A9328}" srcOrd="1" destOrd="0" presId="urn:microsoft.com/office/officeart/2005/8/layout/hList1"/>
    <dgm:cxn modelId="{516C2D1F-61EF-A94E-BB0B-40E9D640953F}" type="presParOf" srcId="{97ABEF47-4A90-BC4A-B361-879BCB1B5AE9}" destId="{93E55050-97DC-454A-A6BF-76CA1B0DE56D}" srcOrd="2" destOrd="0" presId="urn:microsoft.com/office/officeart/2005/8/layout/hList1"/>
    <dgm:cxn modelId="{B55ACA5B-BD0D-CA41-9BAC-F56D248A14CD}" type="presParOf" srcId="{93E55050-97DC-454A-A6BF-76CA1B0DE56D}" destId="{328E5413-2D3A-C045-A532-DCD2863D976A}" srcOrd="0" destOrd="0" presId="urn:microsoft.com/office/officeart/2005/8/layout/hList1"/>
    <dgm:cxn modelId="{B4667BF6-8E61-DC45-B78E-85AB6340D936}" type="presParOf" srcId="{93E55050-97DC-454A-A6BF-76CA1B0DE56D}" destId="{CC8E8762-217B-3D42-8BB8-54628F950988}" srcOrd="1" destOrd="0" presId="urn:microsoft.com/office/officeart/2005/8/layout/hList1"/>
    <dgm:cxn modelId="{D881E792-CE43-564B-80D1-3FB094DF61EA}" type="presParOf" srcId="{97ABEF47-4A90-BC4A-B361-879BCB1B5AE9}" destId="{A65649A6-3D99-EF40-B9E2-748DB97C560E}" srcOrd="3" destOrd="0" presId="urn:microsoft.com/office/officeart/2005/8/layout/hList1"/>
    <dgm:cxn modelId="{0FE04773-534F-2944-9623-0F9C3E2AC2B6}" type="presParOf" srcId="{97ABEF47-4A90-BC4A-B361-879BCB1B5AE9}" destId="{74E7B6D3-1128-8448-9BE2-7F6AE791C4AA}" srcOrd="4" destOrd="0" presId="urn:microsoft.com/office/officeart/2005/8/layout/hList1"/>
    <dgm:cxn modelId="{98E503EE-1173-3A43-87A8-0EFB61B1F1BC}" type="presParOf" srcId="{74E7B6D3-1128-8448-9BE2-7F6AE791C4AA}" destId="{7E70705B-8C39-2D44-9F1A-342CA3F434E4}" srcOrd="0" destOrd="0" presId="urn:microsoft.com/office/officeart/2005/8/layout/hList1"/>
    <dgm:cxn modelId="{074C3FD2-52BF-4542-B000-707F1F85F2B1}" type="presParOf" srcId="{74E7B6D3-1128-8448-9BE2-7F6AE791C4AA}" destId="{9F1B99DC-562A-724E-94D5-509F9DF6B232}" srcOrd="1" destOrd="0" presId="urn:microsoft.com/office/officeart/2005/8/layout/hList1"/>
    <dgm:cxn modelId="{009B3056-1019-A848-94CC-69CEEEF2D669}" type="presParOf" srcId="{97ABEF47-4A90-BC4A-B361-879BCB1B5AE9}" destId="{B82DDFA4-CE83-2740-9CD3-947E06D6DD04}" srcOrd="5" destOrd="0" presId="urn:microsoft.com/office/officeart/2005/8/layout/hList1"/>
    <dgm:cxn modelId="{F861C443-35DE-634F-8ECD-F7CE233BD38B}" type="presParOf" srcId="{97ABEF47-4A90-BC4A-B361-879BCB1B5AE9}" destId="{8F66DCFA-7EA5-2343-97C1-6439262554F3}" srcOrd="6" destOrd="0" presId="urn:microsoft.com/office/officeart/2005/8/layout/hList1"/>
    <dgm:cxn modelId="{9520F689-83B1-1B44-9778-CC6CC914B479}" type="presParOf" srcId="{8F66DCFA-7EA5-2343-97C1-6439262554F3}" destId="{D9600426-7DD9-EE46-86F4-F76E4FAACB70}" srcOrd="0" destOrd="0" presId="urn:microsoft.com/office/officeart/2005/8/layout/hList1"/>
    <dgm:cxn modelId="{89AB86BD-24D4-DE4E-B326-1F9B15B4E593}" type="presParOf" srcId="{8F66DCFA-7EA5-2343-97C1-6439262554F3}" destId="{EBCD2B64-96B1-BE4A-94E3-E730538CA8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71785-D525-F24C-9940-62F0485697A1}">
      <dsp:nvSpPr>
        <dsp:cNvPr id="0" name=""/>
        <dsp:cNvSpPr/>
      </dsp:nvSpPr>
      <dsp:spPr>
        <a:xfrm>
          <a:off x="4206" y="129117"/>
          <a:ext cx="2529364" cy="6197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Preparedness</a:t>
          </a:r>
        </a:p>
      </dsp:txBody>
      <dsp:txXfrm>
        <a:off x="4206" y="129117"/>
        <a:ext cx="2529364" cy="619785"/>
      </dsp:txXfrm>
    </dsp:sp>
    <dsp:sp modelId="{C5CCB928-1543-684C-9B5A-CCA258590F62}">
      <dsp:nvSpPr>
        <dsp:cNvPr id="0" name=""/>
        <dsp:cNvSpPr/>
      </dsp:nvSpPr>
      <dsp:spPr>
        <a:xfrm>
          <a:off x="4206" y="748903"/>
          <a:ext cx="2529364" cy="38443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t>Pre-positioning  </a:t>
          </a:r>
        </a:p>
        <a:p>
          <a:pPr marL="171450" lvl="1" indent="-171450" algn="l" defTabSz="844550">
            <a:lnSpc>
              <a:spcPct val="90000"/>
            </a:lnSpc>
            <a:spcBef>
              <a:spcPct val="0"/>
            </a:spcBef>
            <a:spcAft>
              <a:spcPct val="15000"/>
            </a:spcAft>
            <a:buClrTx/>
            <a:buSzTx/>
            <a:buFont typeface="Arial" panose="020B0604020202020204" pitchFamily="34" charset="0"/>
            <a:buChar char="•"/>
          </a:pPr>
          <a:r>
            <a:rPr lang="en-US" sz="1900" b="0" kern="1200"/>
            <a:t>Framework agreements incl. supplier vetting</a:t>
          </a:r>
        </a:p>
        <a:p>
          <a:pPr marL="171450" lvl="1" indent="-171450" algn="l" defTabSz="844550">
            <a:lnSpc>
              <a:spcPct val="90000"/>
            </a:lnSpc>
            <a:spcBef>
              <a:spcPct val="0"/>
            </a:spcBef>
            <a:spcAft>
              <a:spcPct val="15000"/>
            </a:spcAft>
            <a:buChar char="•"/>
          </a:pPr>
          <a:r>
            <a:rPr lang="en-US" sz="1900" b="0" kern="1200"/>
            <a:t>Training</a:t>
          </a:r>
          <a:endParaRPr lang="en-US" sz="1900" b="0" kern="1200">
            <a:solidFill>
              <a:schemeClr val="tx1"/>
            </a:solidFill>
          </a:endParaRPr>
        </a:p>
        <a:p>
          <a:pPr marL="171450" lvl="1" indent="-171450" algn="l" defTabSz="844550">
            <a:lnSpc>
              <a:spcPct val="90000"/>
            </a:lnSpc>
            <a:spcBef>
              <a:spcPct val="0"/>
            </a:spcBef>
            <a:spcAft>
              <a:spcPct val="15000"/>
            </a:spcAft>
            <a:buChar char="•"/>
          </a:pPr>
          <a:r>
            <a:rPr lang="en-US" sz="1900" b="0" kern="1200">
              <a:solidFill>
                <a:schemeClr val="tx1"/>
              </a:solidFill>
            </a:rPr>
            <a:t>Multiple sourcing strategies with geographical diversification</a:t>
          </a:r>
        </a:p>
        <a:p>
          <a:pPr marL="171450" lvl="1" indent="-171450" algn="l" defTabSz="844550">
            <a:lnSpc>
              <a:spcPct val="90000"/>
            </a:lnSpc>
            <a:spcBef>
              <a:spcPct val="0"/>
            </a:spcBef>
            <a:spcAft>
              <a:spcPct val="15000"/>
            </a:spcAft>
            <a:buChar char="•"/>
          </a:pPr>
          <a:r>
            <a:rPr lang="en-US" sz="1900" b="0" kern="1200">
              <a:solidFill>
                <a:schemeClr val="tx1"/>
              </a:solidFill>
              <a:effectLst/>
              <a:latin typeface="+mn-lt"/>
              <a:ea typeface="Calibri" panose="020F0502020204030204" pitchFamily="34" charset="0"/>
              <a:cs typeface="Times New Roman" panose="02020603050405020304" pitchFamily="18" charset="0"/>
            </a:rPr>
            <a:t>Pandemic risk plans</a:t>
          </a:r>
          <a:endParaRPr lang="en-US" sz="1900" b="0" kern="1200">
            <a:solidFill>
              <a:schemeClr val="tx1"/>
            </a:solidFill>
          </a:endParaRPr>
        </a:p>
      </dsp:txBody>
      <dsp:txXfrm>
        <a:off x="4206" y="748903"/>
        <a:ext cx="2529364" cy="3844393"/>
      </dsp:txXfrm>
    </dsp:sp>
    <dsp:sp modelId="{328E5413-2D3A-C045-A532-DCD2863D976A}">
      <dsp:nvSpPr>
        <dsp:cNvPr id="0" name=""/>
        <dsp:cNvSpPr/>
      </dsp:nvSpPr>
      <dsp:spPr>
        <a:xfrm>
          <a:off x="2887681" y="129117"/>
          <a:ext cx="2529364" cy="6197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Collaboration</a:t>
          </a:r>
        </a:p>
      </dsp:txBody>
      <dsp:txXfrm>
        <a:off x="2887681" y="129117"/>
        <a:ext cx="2529364" cy="619785"/>
      </dsp:txXfrm>
    </dsp:sp>
    <dsp:sp modelId="{CC8E8762-217B-3D42-8BB8-54628F950988}">
      <dsp:nvSpPr>
        <dsp:cNvPr id="0" name=""/>
        <dsp:cNvSpPr/>
      </dsp:nvSpPr>
      <dsp:spPr>
        <a:xfrm>
          <a:off x="2887681" y="748903"/>
          <a:ext cx="2529364" cy="38443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kern="1200"/>
            <a:t>Joint procurement also across countries</a:t>
          </a:r>
          <a:endParaRPr lang="en-US" sz="1900" kern="1200"/>
        </a:p>
        <a:p>
          <a:pPr marL="171450" lvl="1" indent="-171450" algn="l" defTabSz="844550">
            <a:lnSpc>
              <a:spcPct val="90000"/>
            </a:lnSpc>
            <a:spcBef>
              <a:spcPct val="0"/>
            </a:spcBef>
            <a:spcAft>
              <a:spcPct val="15000"/>
            </a:spcAft>
            <a:buChar char="•"/>
          </a:pPr>
          <a:r>
            <a:rPr lang="en-GB" sz="1900" b="0" kern="1200">
              <a:solidFill>
                <a:schemeClr val="tx1"/>
              </a:solidFill>
              <a:effectLst/>
              <a:latin typeface="+mn-lt"/>
              <a:ea typeface="Calibri" panose="020F0502020204030204" pitchFamily="34" charset="0"/>
              <a:cs typeface="Arial" panose="020B0604020202020204" pitchFamily="34" charset="0"/>
            </a:rPr>
            <a:t>Public-private partnerships and cross-sectoral collaboration</a:t>
          </a:r>
          <a:endParaRPr lang="en-US" sz="1900" kern="1200"/>
        </a:p>
        <a:p>
          <a:pPr marL="171450" lvl="1" indent="-171450" algn="l" defTabSz="844550">
            <a:lnSpc>
              <a:spcPct val="90000"/>
            </a:lnSpc>
            <a:spcBef>
              <a:spcPct val="0"/>
            </a:spcBef>
            <a:spcAft>
              <a:spcPct val="15000"/>
            </a:spcAft>
            <a:buChar char="•"/>
          </a:pPr>
          <a:r>
            <a:rPr lang="en-US" sz="1900" kern="1200"/>
            <a:t>Incentives for production changeover (also for transportation capacity)</a:t>
          </a:r>
        </a:p>
        <a:p>
          <a:pPr marL="171450" lvl="1" indent="-171450" algn="l" defTabSz="844550">
            <a:lnSpc>
              <a:spcPct val="90000"/>
            </a:lnSpc>
            <a:spcBef>
              <a:spcPct val="0"/>
            </a:spcBef>
            <a:spcAft>
              <a:spcPct val="15000"/>
            </a:spcAft>
            <a:buChar char="•"/>
          </a:pPr>
          <a:endParaRPr lang="en-US" sz="1900" kern="1200"/>
        </a:p>
      </dsp:txBody>
      <dsp:txXfrm>
        <a:off x="2887681" y="748903"/>
        <a:ext cx="2529364" cy="3844393"/>
      </dsp:txXfrm>
    </dsp:sp>
    <dsp:sp modelId="{7E70705B-8C39-2D44-9F1A-342CA3F434E4}">
      <dsp:nvSpPr>
        <dsp:cNvPr id="0" name=""/>
        <dsp:cNvSpPr/>
      </dsp:nvSpPr>
      <dsp:spPr>
        <a:xfrm>
          <a:off x="5771156" y="129117"/>
          <a:ext cx="2529364" cy="6197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Regulation</a:t>
          </a:r>
        </a:p>
      </dsp:txBody>
      <dsp:txXfrm>
        <a:off x="5771156" y="129117"/>
        <a:ext cx="2529364" cy="619785"/>
      </dsp:txXfrm>
    </dsp:sp>
    <dsp:sp modelId="{9F1B99DC-562A-724E-94D5-509F9DF6B232}">
      <dsp:nvSpPr>
        <dsp:cNvPr id="0" name=""/>
        <dsp:cNvSpPr/>
      </dsp:nvSpPr>
      <dsp:spPr>
        <a:xfrm>
          <a:off x="5771156" y="748903"/>
          <a:ext cx="2529364" cy="38443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GB" sz="1900" b="0" kern="1200">
              <a:effectLst/>
              <a:latin typeface="+mn-lt"/>
              <a:ea typeface="+mn-ea"/>
              <a:cs typeface="+mn-cs"/>
            </a:rPr>
            <a:t>Price regulations / rationing of critical items </a:t>
          </a:r>
          <a:endParaRPr lang="en-US" sz="1900" b="0" kern="1200"/>
        </a:p>
        <a:p>
          <a:pPr marL="171450" lvl="1" indent="-171450" algn="l" defTabSz="844550">
            <a:lnSpc>
              <a:spcPct val="90000"/>
            </a:lnSpc>
            <a:spcBef>
              <a:spcPct val="0"/>
            </a:spcBef>
            <a:spcAft>
              <a:spcPct val="15000"/>
            </a:spcAft>
            <a:buChar char="•"/>
          </a:pPr>
          <a:r>
            <a:rPr lang="fr-FR" sz="1900" b="0" kern="1200">
              <a:solidFill>
                <a:schemeClr val="tx1"/>
              </a:solidFill>
              <a:effectLst/>
              <a:latin typeface="+mn-lt"/>
              <a:ea typeface="+mn-ea"/>
              <a:cs typeface="+mn-cs"/>
            </a:rPr>
            <a:t>Global </a:t>
          </a:r>
          <a:r>
            <a:rPr lang="fr-FR" sz="1900" b="0" kern="1200" err="1">
              <a:solidFill>
                <a:schemeClr val="tx1"/>
              </a:solidFill>
              <a:effectLst/>
              <a:latin typeface="+mn-lt"/>
              <a:ea typeface="+mn-ea"/>
              <a:cs typeface="+mn-cs"/>
            </a:rPr>
            <a:t>product</a:t>
          </a:r>
          <a:r>
            <a:rPr lang="fr-FR" sz="1900" b="0" kern="1200">
              <a:solidFill>
                <a:schemeClr val="tx1"/>
              </a:solidFill>
              <a:effectLst/>
              <a:latin typeface="+mn-lt"/>
              <a:ea typeface="+mn-ea"/>
              <a:cs typeface="+mn-cs"/>
            </a:rPr>
            <a:t> and </a:t>
          </a:r>
          <a:r>
            <a:rPr lang="fr-FR" sz="1900" b="0" kern="1200" err="1">
              <a:solidFill>
                <a:schemeClr val="tx1"/>
              </a:solidFill>
              <a:effectLst/>
              <a:latin typeface="+mn-lt"/>
              <a:ea typeface="+mn-ea"/>
              <a:cs typeface="+mn-cs"/>
            </a:rPr>
            <a:t>quality</a:t>
          </a:r>
          <a:r>
            <a:rPr lang="fr-FR" sz="1900" b="0" kern="1200">
              <a:solidFill>
                <a:schemeClr val="tx1"/>
              </a:solidFill>
              <a:effectLst/>
              <a:latin typeface="+mn-lt"/>
              <a:ea typeface="+mn-ea"/>
              <a:cs typeface="+mn-cs"/>
            </a:rPr>
            <a:t> standards</a:t>
          </a:r>
          <a:endParaRPr lang="en-US" sz="1900" b="0" kern="1200">
            <a:solidFill>
              <a:schemeClr val="tx1"/>
            </a:solidFill>
          </a:endParaRPr>
        </a:p>
        <a:p>
          <a:pPr marL="171450" lvl="1" indent="-171450" algn="l" defTabSz="844550">
            <a:lnSpc>
              <a:spcPct val="90000"/>
            </a:lnSpc>
            <a:spcBef>
              <a:spcPct val="0"/>
            </a:spcBef>
            <a:spcAft>
              <a:spcPct val="15000"/>
            </a:spcAft>
            <a:buChar char="•"/>
          </a:pPr>
          <a:r>
            <a:rPr lang="en-US" sz="1900" b="0" kern="1200">
              <a:solidFill>
                <a:schemeClr val="tx1"/>
              </a:solidFill>
              <a:effectLst/>
              <a:latin typeface="+mn-lt"/>
              <a:ea typeface="+mn-ea"/>
              <a:cs typeface="+mn-cs"/>
            </a:rPr>
            <a:t>Assurance of cargo movements even in lockdown</a:t>
          </a:r>
          <a:endParaRPr lang="en-US" sz="1900" b="0" kern="1200">
            <a:solidFill>
              <a:schemeClr val="tx1"/>
            </a:solidFill>
          </a:endParaRPr>
        </a:p>
        <a:p>
          <a:pPr marL="171450" lvl="1" indent="-171450" algn="l" defTabSz="844550">
            <a:lnSpc>
              <a:spcPct val="90000"/>
            </a:lnSpc>
            <a:spcBef>
              <a:spcPct val="0"/>
            </a:spcBef>
            <a:spcAft>
              <a:spcPct val="15000"/>
            </a:spcAft>
            <a:buChar char="•"/>
          </a:pPr>
          <a:r>
            <a:rPr lang="en-GB" sz="1900" b="0" kern="1200">
              <a:solidFill>
                <a:schemeClr val="tx1"/>
              </a:solidFill>
              <a:effectLst/>
              <a:latin typeface="+mn-lt"/>
              <a:ea typeface="Calibri" panose="020F0502020204030204" pitchFamily="34" charset="0"/>
              <a:cs typeface="Times New Roman" panose="02020603050405020304" pitchFamily="18" charset="0"/>
            </a:rPr>
            <a:t>Non-earmarked funding for disaster incl. pandemic response </a:t>
          </a:r>
          <a:endParaRPr lang="en-US" sz="1900" b="0" kern="1200">
            <a:solidFill>
              <a:schemeClr val="tx1"/>
            </a:solidFill>
          </a:endParaRPr>
        </a:p>
      </dsp:txBody>
      <dsp:txXfrm>
        <a:off x="5771156" y="748903"/>
        <a:ext cx="2529364" cy="3844393"/>
      </dsp:txXfrm>
    </dsp:sp>
    <dsp:sp modelId="{D9600426-7DD9-EE46-86F4-F76E4FAACB70}">
      <dsp:nvSpPr>
        <dsp:cNvPr id="0" name=""/>
        <dsp:cNvSpPr/>
      </dsp:nvSpPr>
      <dsp:spPr>
        <a:xfrm>
          <a:off x="8654632" y="129117"/>
          <a:ext cx="2529364" cy="61978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Innovation </a:t>
          </a:r>
        </a:p>
      </dsp:txBody>
      <dsp:txXfrm>
        <a:off x="8654632" y="129117"/>
        <a:ext cx="2529364" cy="619785"/>
      </dsp:txXfrm>
    </dsp:sp>
    <dsp:sp modelId="{EBCD2B64-96B1-BE4A-94E3-E730538CA852}">
      <dsp:nvSpPr>
        <dsp:cNvPr id="0" name=""/>
        <dsp:cNvSpPr/>
      </dsp:nvSpPr>
      <dsp:spPr>
        <a:xfrm>
          <a:off x="8654632" y="748903"/>
          <a:ext cx="2529364" cy="38443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solidFill>
                <a:schemeClr val="tx1"/>
              </a:solidFill>
            </a:rPr>
            <a:t>Kitting of interdependent items</a:t>
          </a:r>
        </a:p>
        <a:p>
          <a:pPr marL="171450" lvl="1" indent="-171450" algn="l" defTabSz="844550">
            <a:lnSpc>
              <a:spcPct val="90000"/>
            </a:lnSpc>
            <a:spcBef>
              <a:spcPct val="0"/>
            </a:spcBef>
            <a:spcAft>
              <a:spcPct val="15000"/>
            </a:spcAft>
            <a:buChar char="•"/>
          </a:pPr>
          <a:r>
            <a:rPr lang="en-US" sz="1900" b="0" kern="1200">
              <a:solidFill>
                <a:schemeClr val="tx1"/>
              </a:solidFill>
            </a:rPr>
            <a:t>Non-person-dependent transportation (e.g. UAVs)</a:t>
          </a:r>
        </a:p>
        <a:p>
          <a:pPr marL="171450" lvl="1" indent="-171450" algn="l" defTabSz="844550">
            <a:lnSpc>
              <a:spcPct val="90000"/>
            </a:lnSpc>
            <a:spcBef>
              <a:spcPct val="0"/>
            </a:spcBef>
            <a:spcAft>
              <a:spcPct val="15000"/>
            </a:spcAft>
            <a:buChar char="•"/>
          </a:pPr>
          <a:r>
            <a:rPr lang="en-US" sz="1900" b="0" kern="1200">
              <a:solidFill>
                <a:schemeClr val="tx1"/>
              </a:solidFill>
            </a:rPr>
            <a:t>Structural flexibility in production, transportation, sourcing</a:t>
          </a:r>
        </a:p>
        <a:p>
          <a:pPr marL="171450" lvl="1" indent="-171450" algn="l" defTabSz="844550">
            <a:lnSpc>
              <a:spcPct val="90000"/>
            </a:lnSpc>
            <a:spcBef>
              <a:spcPct val="0"/>
            </a:spcBef>
            <a:spcAft>
              <a:spcPct val="15000"/>
            </a:spcAft>
            <a:buChar char="•"/>
          </a:pPr>
          <a:r>
            <a:rPr lang="en-US" sz="1900" b="0" kern="1200">
              <a:solidFill>
                <a:schemeClr val="tx1"/>
              </a:solidFill>
            </a:rPr>
            <a:t>End-to-end supply chain visibility</a:t>
          </a:r>
        </a:p>
      </dsp:txBody>
      <dsp:txXfrm>
        <a:off x="8654632" y="748903"/>
        <a:ext cx="2529364" cy="384439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4DBFE7-1EC3-EA47-906E-7E8B2567C9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9C4D75-69E3-214D-99FB-A8621EC2DD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A8A81B-EF4F-634D-917D-C924D3012B7D}" type="datetimeFigureOut">
              <a:rPr lang="en-US" smtClean="0"/>
              <a:t>10/27/2020</a:t>
            </a:fld>
            <a:endParaRPr lang="en-US"/>
          </a:p>
        </p:txBody>
      </p:sp>
      <p:sp>
        <p:nvSpPr>
          <p:cNvPr id="4" name="Footer Placeholder 3">
            <a:extLst>
              <a:ext uri="{FF2B5EF4-FFF2-40B4-BE49-F238E27FC236}">
                <a16:creationId xmlns:a16="http://schemas.microsoft.com/office/drawing/2014/main" id="{DF6FDCDF-B3B0-8140-ADF2-D57A3DF99C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621E5E-3EEE-0646-B480-8794B2E42E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0F213C-6E84-3742-B12E-5D54CE624BD4}" type="slidenum">
              <a:rPr lang="en-US" smtClean="0"/>
              <a:t>‹#›</a:t>
            </a:fld>
            <a:endParaRPr lang="en-US"/>
          </a:p>
        </p:txBody>
      </p:sp>
    </p:spTree>
    <p:extLst>
      <p:ext uri="{BB962C8B-B14F-4D97-AF65-F5344CB8AC3E}">
        <p14:creationId xmlns:p14="http://schemas.microsoft.com/office/powerpoint/2010/main" val="237706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A972-B453-A44B-AE90-5C0D8F3374AE}"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02E31-54CB-FE41-ACFA-E5541D53EC5B}" type="slidenum">
              <a:rPr lang="en-US" smtClean="0"/>
              <a:t>‹#›</a:t>
            </a:fld>
            <a:endParaRPr lang="en-US"/>
          </a:p>
        </p:txBody>
      </p:sp>
    </p:spTree>
    <p:extLst>
      <p:ext uri="{BB962C8B-B14F-4D97-AF65-F5344CB8AC3E}">
        <p14:creationId xmlns:p14="http://schemas.microsoft.com/office/powerpoint/2010/main" val="323142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3</a:t>
            </a:fld>
            <a:endParaRPr lang="en-US"/>
          </a:p>
        </p:txBody>
      </p:sp>
    </p:spTree>
    <p:extLst>
      <p:ext uri="{BB962C8B-B14F-4D97-AF65-F5344CB8AC3E}">
        <p14:creationId xmlns:p14="http://schemas.microsoft.com/office/powerpoint/2010/main" val="21699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18</a:t>
            </a:fld>
            <a:endParaRPr lang="en-US"/>
          </a:p>
        </p:txBody>
      </p:sp>
    </p:spTree>
    <p:extLst>
      <p:ext uri="{BB962C8B-B14F-4D97-AF65-F5344CB8AC3E}">
        <p14:creationId xmlns:p14="http://schemas.microsoft.com/office/powerpoint/2010/main" val="2209168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24</a:t>
            </a:fld>
            <a:endParaRPr lang="en-US"/>
          </a:p>
        </p:txBody>
      </p:sp>
    </p:spTree>
    <p:extLst>
      <p:ext uri="{BB962C8B-B14F-4D97-AF65-F5344CB8AC3E}">
        <p14:creationId xmlns:p14="http://schemas.microsoft.com/office/powerpoint/2010/main" val="290337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29</a:t>
            </a:fld>
            <a:endParaRPr lang="en-US"/>
          </a:p>
        </p:txBody>
      </p:sp>
    </p:spTree>
    <p:extLst>
      <p:ext uri="{BB962C8B-B14F-4D97-AF65-F5344CB8AC3E}">
        <p14:creationId xmlns:p14="http://schemas.microsoft.com/office/powerpoint/2010/main" val="4189270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30</a:t>
            </a:fld>
            <a:endParaRPr lang="en-US"/>
          </a:p>
        </p:txBody>
      </p:sp>
    </p:spTree>
    <p:extLst>
      <p:ext uri="{BB962C8B-B14F-4D97-AF65-F5344CB8AC3E}">
        <p14:creationId xmlns:p14="http://schemas.microsoft.com/office/powerpoint/2010/main" val="127120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CCD7F-CCBC-4235-9DE9-54322C4045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49810EC-4984-4D92-A695-D08D5668E37B}"/>
              </a:ext>
            </a:extLst>
          </p:cNvPr>
          <p:cNvSpPr txBox="1">
            <a:spLocks noGrp="1"/>
          </p:cNvSpPr>
          <p:nvPr>
            <p:ph type="body" sz="quarter" idx="1"/>
          </p:nvPr>
        </p:nvSpPr>
        <p:spPr/>
        <p:txBody>
          <a:bodyPr/>
          <a:lstStyle/>
          <a:p>
            <a:pPr lvl="0"/>
            <a:endParaRPr lang="en-GB"/>
          </a:p>
        </p:txBody>
      </p:sp>
      <p:sp>
        <p:nvSpPr>
          <p:cNvPr id="4" name="Slide Number Placeholder 3">
            <a:extLst>
              <a:ext uri="{FF2B5EF4-FFF2-40B4-BE49-F238E27FC236}">
                <a16:creationId xmlns:a16="http://schemas.microsoft.com/office/drawing/2014/main" id="{94CC426D-11A9-46EC-B063-0D816EBC642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CB0F57-3953-4DA6-A179-7BFAE112C666}" type="slidenum">
              <a:t>32</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4340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lvl="0"/>
            <a:fld id="{8D3DF63B-5E70-4DBE-9897-48AB2B8D43FF}" type="slidenum">
              <a:rPr lang="en-GB" smtClean="0"/>
              <a:t>33</a:t>
            </a:fld>
            <a:endParaRPr lang="en-GB"/>
          </a:p>
        </p:txBody>
      </p:sp>
    </p:spTree>
    <p:extLst>
      <p:ext uri="{BB962C8B-B14F-4D97-AF65-F5344CB8AC3E}">
        <p14:creationId xmlns:p14="http://schemas.microsoft.com/office/powerpoint/2010/main" val="246903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3C30C-76E2-40A2-A47A-00D89C29088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875424-B113-4DDE-A774-08A41A0FFBE2}"/>
              </a:ext>
            </a:extLst>
          </p:cNvPr>
          <p:cNvSpPr txBox="1">
            <a:spLocks noGrp="1"/>
          </p:cNvSpPr>
          <p:nvPr>
            <p:ph type="body" sz="quarter" idx="1"/>
          </p:nvPr>
        </p:nvSpPr>
        <p:spPr/>
        <p:txBody>
          <a:bodyPr/>
          <a:lstStyle/>
          <a:p>
            <a:endParaRPr lang="en-GB" b="0"/>
          </a:p>
        </p:txBody>
      </p:sp>
      <p:sp>
        <p:nvSpPr>
          <p:cNvPr id="4" name="Slide Number Placeholder 3">
            <a:extLst>
              <a:ext uri="{FF2B5EF4-FFF2-40B4-BE49-F238E27FC236}">
                <a16:creationId xmlns:a16="http://schemas.microsoft.com/office/drawing/2014/main" id="{C1ED8B9C-9E11-44B6-BCE8-29CAAB4F2E2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18CA07-78B4-424B-BFC7-78077333D594}" type="slidenum">
              <a:t>34</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501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Hello everyone</a:t>
            </a:r>
          </a:p>
          <a:p>
            <a:pPr marL="171450" indent="-171450">
              <a:buFontTx/>
              <a:buChar char="-"/>
            </a:pPr>
            <a:r>
              <a:rPr lang="en-US"/>
              <a:t>My name is Mikhail</a:t>
            </a:r>
          </a:p>
          <a:p>
            <a:pPr marL="171450" indent="-171450">
              <a:buFontTx/>
              <a:buChar char="-"/>
            </a:pPr>
            <a:r>
              <a:rPr lang="en-US"/>
              <a:t>I would like to share with you highlights of results of WP2</a:t>
            </a:r>
          </a:p>
          <a:p>
            <a:pPr marL="171450" indent="-171450">
              <a:buFontTx/>
              <a:buChar char="-"/>
            </a:pPr>
            <a:r>
              <a:rPr lang="en-US"/>
              <a:t>Local response and recommendations</a:t>
            </a:r>
          </a:p>
        </p:txBody>
      </p:sp>
      <p:sp>
        <p:nvSpPr>
          <p:cNvPr id="4" name="Slide Number Placeholder 3"/>
          <p:cNvSpPr>
            <a:spLocks noGrp="1"/>
          </p:cNvSpPr>
          <p:nvPr>
            <p:ph type="sldNum" sz="quarter" idx="5"/>
          </p:nvPr>
        </p:nvSpPr>
        <p:spPr/>
        <p:txBody>
          <a:bodyPr/>
          <a:lstStyle/>
          <a:p>
            <a:fld id="{84802E31-54CB-FE41-ACFA-E5541D53EC5B}" type="slidenum">
              <a:rPr lang="en-US" smtClean="0"/>
              <a:t>10</a:t>
            </a:fld>
            <a:endParaRPr lang="en-US"/>
          </a:p>
        </p:txBody>
      </p:sp>
    </p:spTree>
    <p:extLst>
      <p:ext uri="{BB962C8B-B14F-4D97-AF65-F5344CB8AC3E}">
        <p14:creationId xmlns:p14="http://schemas.microsoft.com/office/powerpoint/2010/main" val="313881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fld id="{84802E31-54CB-FE41-ACFA-E5541D53EC5B}" type="slidenum">
              <a:rPr lang="en-US" smtClean="0"/>
              <a:t>11</a:t>
            </a:fld>
            <a:endParaRPr lang="en-US"/>
          </a:p>
        </p:txBody>
      </p:sp>
    </p:spTree>
    <p:extLst>
      <p:ext uri="{BB962C8B-B14F-4D97-AF65-F5344CB8AC3E}">
        <p14:creationId xmlns:p14="http://schemas.microsoft.com/office/powerpoint/2010/main" val="342140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a:p>
        </p:txBody>
      </p:sp>
      <p:sp>
        <p:nvSpPr>
          <p:cNvPr id="4" name="Slide Number Placeholder 3"/>
          <p:cNvSpPr>
            <a:spLocks noGrp="1"/>
          </p:cNvSpPr>
          <p:nvPr>
            <p:ph type="sldNum" sz="quarter" idx="5"/>
          </p:nvPr>
        </p:nvSpPr>
        <p:spPr/>
        <p:txBody>
          <a:bodyPr/>
          <a:lstStyle/>
          <a:p>
            <a:fld id="{84802E31-54CB-FE41-ACFA-E5541D53EC5B}" type="slidenum">
              <a:rPr lang="en-US" smtClean="0"/>
              <a:t>12</a:t>
            </a:fld>
            <a:endParaRPr lang="en-US"/>
          </a:p>
        </p:txBody>
      </p:sp>
    </p:spTree>
    <p:extLst>
      <p:ext uri="{BB962C8B-B14F-4D97-AF65-F5344CB8AC3E}">
        <p14:creationId xmlns:p14="http://schemas.microsoft.com/office/powerpoint/2010/main" val="3630499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p:txBody>
      </p:sp>
      <p:sp>
        <p:nvSpPr>
          <p:cNvPr id="4" name="Slide Number Placeholder 3"/>
          <p:cNvSpPr>
            <a:spLocks noGrp="1"/>
          </p:cNvSpPr>
          <p:nvPr>
            <p:ph type="sldNum" sz="quarter" idx="5"/>
          </p:nvPr>
        </p:nvSpPr>
        <p:spPr/>
        <p:txBody>
          <a:bodyPr/>
          <a:lstStyle/>
          <a:p>
            <a:fld id="{84802E31-54CB-FE41-ACFA-E5541D53EC5B}" type="slidenum">
              <a:rPr lang="en-US" smtClean="0"/>
              <a:t>13</a:t>
            </a:fld>
            <a:endParaRPr lang="en-US"/>
          </a:p>
        </p:txBody>
      </p:sp>
    </p:spTree>
    <p:extLst>
      <p:ext uri="{BB962C8B-B14F-4D97-AF65-F5344CB8AC3E}">
        <p14:creationId xmlns:p14="http://schemas.microsoft.com/office/powerpoint/2010/main" val="75806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a:p>
        </p:txBody>
      </p:sp>
      <p:sp>
        <p:nvSpPr>
          <p:cNvPr id="4" name="Slide Number Placeholder 3"/>
          <p:cNvSpPr>
            <a:spLocks noGrp="1"/>
          </p:cNvSpPr>
          <p:nvPr>
            <p:ph type="sldNum" sz="quarter" idx="5"/>
          </p:nvPr>
        </p:nvSpPr>
        <p:spPr/>
        <p:txBody>
          <a:bodyPr/>
          <a:lstStyle/>
          <a:p>
            <a:fld id="{84802E31-54CB-FE41-ACFA-E5541D53EC5B}" type="slidenum">
              <a:rPr lang="en-US" smtClean="0"/>
              <a:t>14</a:t>
            </a:fld>
            <a:endParaRPr lang="en-US"/>
          </a:p>
        </p:txBody>
      </p:sp>
    </p:spTree>
    <p:extLst>
      <p:ext uri="{BB962C8B-B14F-4D97-AF65-F5344CB8AC3E}">
        <p14:creationId xmlns:p14="http://schemas.microsoft.com/office/powerpoint/2010/main" val="78511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a:p>
        </p:txBody>
      </p:sp>
      <p:sp>
        <p:nvSpPr>
          <p:cNvPr id="4" name="Slide Number Placeholder 3"/>
          <p:cNvSpPr>
            <a:spLocks noGrp="1"/>
          </p:cNvSpPr>
          <p:nvPr>
            <p:ph type="sldNum" sz="quarter" idx="5"/>
          </p:nvPr>
        </p:nvSpPr>
        <p:spPr/>
        <p:txBody>
          <a:bodyPr/>
          <a:lstStyle/>
          <a:p>
            <a:fld id="{84802E31-54CB-FE41-ACFA-E5541D53EC5B}" type="slidenum">
              <a:rPr lang="en-US" smtClean="0"/>
              <a:t>15</a:t>
            </a:fld>
            <a:endParaRPr lang="en-US"/>
          </a:p>
        </p:txBody>
      </p:sp>
    </p:spTree>
    <p:extLst>
      <p:ext uri="{BB962C8B-B14F-4D97-AF65-F5344CB8AC3E}">
        <p14:creationId xmlns:p14="http://schemas.microsoft.com/office/powerpoint/2010/main" val="180922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802E31-54CB-FE41-ACFA-E5541D53EC5B}" type="slidenum">
              <a:rPr lang="en-US" smtClean="0"/>
              <a:t>16</a:t>
            </a:fld>
            <a:endParaRPr lang="en-US"/>
          </a:p>
        </p:txBody>
      </p:sp>
    </p:spTree>
    <p:extLst>
      <p:ext uri="{BB962C8B-B14F-4D97-AF65-F5344CB8AC3E}">
        <p14:creationId xmlns:p14="http://schemas.microsoft.com/office/powerpoint/2010/main" val="1570686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4802E31-54CB-FE41-ACFA-E5541D53EC5B}" type="slidenum">
              <a:rPr lang="en-US" smtClean="0"/>
              <a:t>17</a:t>
            </a:fld>
            <a:endParaRPr lang="en-US"/>
          </a:p>
        </p:txBody>
      </p:sp>
    </p:spTree>
    <p:extLst>
      <p:ext uri="{BB962C8B-B14F-4D97-AF65-F5344CB8AC3E}">
        <p14:creationId xmlns:p14="http://schemas.microsoft.com/office/powerpoint/2010/main" val="1528554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erson standing in a room&#10;&#10;Description automatically generated">
            <a:extLst>
              <a:ext uri="{FF2B5EF4-FFF2-40B4-BE49-F238E27FC236}">
                <a16:creationId xmlns:a16="http://schemas.microsoft.com/office/drawing/2014/main" id="{D9D78254-6F4B-5844-80C2-1867723C9F2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EACCB31-2DEA-3B49-A3CA-66C68AF308FC}"/>
              </a:ext>
            </a:extLst>
          </p:cNvPr>
          <p:cNvSpPr/>
          <p:nvPr userDrawn="1"/>
        </p:nvSpPr>
        <p:spPr>
          <a:xfrm>
            <a:off x="0" y="0"/>
            <a:ext cx="12170342" cy="6858000"/>
          </a:xfrm>
          <a:prstGeom prst="rect">
            <a:avLst/>
          </a:prstGeom>
          <a:solidFill>
            <a:srgbClr val="222266">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67CED4-0C41-534D-A6A5-CFB90FCC59EF}"/>
              </a:ext>
            </a:extLst>
          </p:cNvPr>
          <p:cNvSpPr/>
          <p:nvPr userDrawn="1"/>
        </p:nvSpPr>
        <p:spPr>
          <a:xfrm>
            <a:off x="4605868" y="2974275"/>
            <a:ext cx="7584414" cy="3312942"/>
          </a:xfrm>
          <a:prstGeom prst="rect">
            <a:avLst/>
          </a:prstGeom>
          <a:solidFill>
            <a:srgbClr val="72EDE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BE0758D0-AD42-0149-BF7E-AEE64D0F5045}"/>
              </a:ext>
            </a:extLst>
          </p:cNvPr>
          <p:cNvSpPr>
            <a:spLocks noGrp="1"/>
          </p:cNvSpPr>
          <p:nvPr>
            <p:ph type="title" hasCustomPrompt="1"/>
          </p:nvPr>
        </p:nvSpPr>
        <p:spPr>
          <a:xfrm>
            <a:off x="5173132" y="3737131"/>
            <a:ext cx="6443135" cy="2325002"/>
          </a:xfrm>
        </p:spPr>
        <p:txBody>
          <a:bodyPr anchor="t">
            <a:normAutofit/>
          </a:bodyPr>
          <a:lstStyle>
            <a:lvl1pPr>
              <a:defRPr sz="6600">
                <a:solidFill>
                  <a:schemeClr val="bg1"/>
                </a:solidFill>
              </a:defRPr>
            </a:lvl1pPr>
          </a:lstStyle>
          <a:p>
            <a:r>
              <a:rPr lang="en-GB"/>
              <a:t>Title</a:t>
            </a:r>
            <a:endParaRPr lang="en-US"/>
          </a:p>
        </p:txBody>
      </p:sp>
      <p:sp>
        <p:nvSpPr>
          <p:cNvPr id="10" name="Text Placeholder 5">
            <a:extLst>
              <a:ext uri="{FF2B5EF4-FFF2-40B4-BE49-F238E27FC236}">
                <a16:creationId xmlns:a16="http://schemas.microsoft.com/office/drawing/2014/main" id="{02D5E746-0725-A14F-95EF-7FB70D524C0E}"/>
              </a:ext>
            </a:extLst>
          </p:cNvPr>
          <p:cNvSpPr>
            <a:spLocks noGrp="1"/>
          </p:cNvSpPr>
          <p:nvPr>
            <p:ph type="body" sz="quarter" idx="11" hasCustomPrompt="1"/>
          </p:nvPr>
        </p:nvSpPr>
        <p:spPr>
          <a:xfrm>
            <a:off x="5185324" y="3433260"/>
            <a:ext cx="2227262" cy="228545"/>
          </a:xfrm>
        </p:spPr>
        <p:txBody>
          <a:bodyPr>
            <a:normAutofit/>
          </a:bodyPr>
          <a:lstStyle>
            <a:lvl1pPr marL="0" indent="0">
              <a:buFontTx/>
              <a:buNone/>
              <a:defRPr sz="1000" spc="3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DATE</a:t>
            </a:r>
            <a:endParaRPr lang="en-US"/>
          </a:p>
        </p:txBody>
      </p:sp>
      <p:pic>
        <p:nvPicPr>
          <p:cNvPr id="13" name="Picture 12" descr="A picture containing drawing&#10;&#10;Description automatically generated">
            <a:extLst>
              <a:ext uri="{FF2B5EF4-FFF2-40B4-BE49-F238E27FC236}">
                <a16:creationId xmlns:a16="http://schemas.microsoft.com/office/drawing/2014/main" id="{3760074B-BF37-4846-A95C-4AF198D436BA}"/>
              </a:ext>
            </a:extLst>
          </p:cNvPr>
          <p:cNvPicPr>
            <a:picLocks noChangeAspect="1"/>
          </p:cNvPicPr>
          <p:nvPr userDrawn="1"/>
        </p:nvPicPr>
        <p:blipFill>
          <a:blip r:embed="rId3"/>
          <a:stretch>
            <a:fillRect/>
          </a:stretch>
        </p:blipFill>
        <p:spPr>
          <a:xfrm>
            <a:off x="0" y="111082"/>
            <a:ext cx="4396317" cy="2515167"/>
          </a:xfrm>
          <a:prstGeom prst="rect">
            <a:avLst/>
          </a:prstGeom>
        </p:spPr>
      </p:pic>
    </p:spTree>
    <p:extLst>
      <p:ext uri="{BB962C8B-B14F-4D97-AF65-F5344CB8AC3E}">
        <p14:creationId xmlns:p14="http://schemas.microsoft.com/office/powerpoint/2010/main" val="64785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Slide 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477B1C-9FB5-7740-A86A-4D564E688A19}"/>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BCCD1B4-51FC-B043-946E-EC6C699F0ADE}"/>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cxnSp>
        <p:nvCxnSpPr>
          <p:cNvPr id="12" name="Straight Connector 11">
            <a:extLst>
              <a:ext uri="{FF2B5EF4-FFF2-40B4-BE49-F238E27FC236}">
                <a16:creationId xmlns:a16="http://schemas.microsoft.com/office/drawing/2014/main" id="{9295689B-FA87-A944-82BF-692D67C32F6B}"/>
              </a:ext>
            </a:extLst>
          </p:cNvPr>
          <p:cNvCxnSpPr>
            <a:cxnSpLocks/>
          </p:cNvCxnSpPr>
          <p:nvPr userDrawn="1"/>
        </p:nvCxnSpPr>
        <p:spPr>
          <a:xfrm>
            <a:off x="405059"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5831DA2-C542-0942-ABE2-FC8490A6124C}"/>
              </a:ext>
            </a:extLst>
          </p:cNvPr>
          <p:cNvPicPr>
            <a:picLocks noChangeAspect="1"/>
          </p:cNvPicPr>
          <p:nvPr userDrawn="1"/>
        </p:nvPicPr>
        <p:blipFill>
          <a:blip r:embed="rId2"/>
          <a:stretch>
            <a:fillRect/>
          </a:stretch>
        </p:blipFill>
        <p:spPr>
          <a:xfrm>
            <a:off x="10487684" y="134308"/>
            <a:ext cx="1682659" cy="751938"/>
          </a:xfrm>
          <a:prstGeom prst="rect">
            <a:avLst/>
          </a:prstGeom>
        </p:spPr>
      </p:pic>
      <p:sp>
        <p:nvSpPr>
          <p:cNvPr id="13" name="Text Placeholder 2">
            <a:extLst>
              <a:ext uri="{FF2B5EF4-FFF2-40B4-BE49-F238E27FC236}">
                <a16:creationId xmlns:a16="http://schemas.microsoft.com/office/drawing/2014/main" id="{A790C1A3-BDC9-0D40-8378-A01811CCB52E}"/>
              </a:ext>
            </a:extLst>
          </p:cNvPr>
          <p:cNvSpPr>
            <a:spLocks noGrp="1"/>
          </p:cNvSpPr>
          <p:nvPr>
            <p:ph type="body" sz="quarter" idx="10" hasCustomPrompt="1"/>
          </p:nvPr>
        </p:nvSpPr>
        <p:spPr>
          <a:xfrm>
            <a:off x="1396568" y="1647827"/>
            <a:ext cx="3971925" cy="1114425"/>
          </a:xfrm>
        </p:spPr>
        <p:txBody>
          <a:bodyPr>
            <a:noAutofit/>
          </a:bodyPr>
          <a:lstStyle>
            <a:lvl1pPr>
              <a:lnSpc>
                <a:spcPts val="3800"/>
              </a:lnSpc>
              <a:defRPr sz="4000" b="1">
                <a:solidFill>
                  <a:srgbClr val="72EDE6"/>
                </a:solidFill>
                <a:latin typeface="Trebuchet MS" panose="020B0703020202090204" pitchFamily="34" charset="0"/>
              </a:defRPr>
            </a:lvl1pPr>
          </a:lstStyle>
          <a:p>
            <a:pPr lvl="0"/>
            <a:r>
              <a:rPr lang="en-GB"/>
              <a:t>Title</a:t>
            </a:r>
            <a:r>
              <a:rPr lang="en-US"/>
              <a:t> On</a:t>
            </a:r>
          </a:p>
          <a:p>
            <a:pPr lvl="0"/>
            <a:r>
              <a:rPr lang="en-US"/>
              <a:t>Two Lines</a:t>
            </a:r>
            <a:endParaRPr lang="en-GB"/>
          </a:p>
        </p:txBody>
      </p:sp>
      <p:sp>
        <p:nvSpPr>
          <p:cNvPr id="15" name="Text Placeholder 4">
            <a:extLst>
              <a:ext uri="{FF2B5EF4-FFF2-40B4-BE49-F238E27FC236}">
                <a16:creationId xmlns:a16="http://schemas.microsoft.com/office/drawing/2014/main" id="{62BF545A-EE28-9247-9F26-798DA41DBC73}"/>
              </a:ext>
            </a:extLst>
          </p:cNvPr>
          <p:cNvSpPr>
            <a:spLocks noGrp="1"/>
          </p:cNvSpPr>
          <p:nvPr>
            <p:ph type="body" sz="quarter" idx="11" hasCustomPrompt="1"/>
          </p:nvPr>
        </p:nvSpPr>
        <p:spPr>
          <a:xfrm>
            <a:off x="5909809" y="1719987"/>
            <a:ext cx="5065712" cy="2501900"/>
          </a:xfrm>
        </p:spPr>
        <p:txBody>
          <a:bodyPr>
            <a:normAutofit/>
          </a:bodyPr>
          <a:lstStyle>
            <a:lvl1pPr>
              <a:defRPr sz="2000">
                <a:solidFill>
                  <a:srgbClr val="222266"/>
                </a:solidFill>
                <a:latin typeface="Trebuchet MS" panose="020B0703020202090204" pitchFamily="34" charset="0"/>
              </a:defRPr>
            </a:lvl1pPr>
          </a:lstStyle>
          <a:p>
            <a:pPr lvl="0"/>
            <a:r>
              <a:rPr lang="en-US"/>
              <a:t>Descriptor</a:t>
            </a:r>
          </a:p>
        </p:txBody>
      </p:sp>
      <p:sp>
        <p:nvSpPr>
          <p:cNvPr id="18" name="Text Placeholder 12">
            <a:extLst>
              <a:ext uri="{FF2B5EF4-FFF2-40B4-BE49-F238E27FC236}">
                <a16:creationId xmlns:a16="http://schemas.microsoft.com/office/drawing/2014/main" id="{C8B67332-44CE-9446-92E2-E3D8533EFB29}"/>
              </a:ext>
            </a:extLst>
          </p:cNvPr>
          <p:cNvSpPr>
            <a:spLocks noGrp="1"/>
          </p:cNvSpPr>
          <p:nvPr>
            <p:ph type="body" sz="quarter" idx="12" hasCustomPrompt="1"/>
          </p:nvPr>
        </p:nvSpPr>
        <p:spPr>
          <a:xfrm>
            <a:off x="1396569" y="2867027"/>
            <a:ext cx="3132137" cy="703263"/>
          </a:xfrm>
        </p:spPr>
        <p:txBody>
          <a:bodyPr>
            <a:normAutofit/>
          </a:bodyPr>
          <a:lstStyle>
            <a:lvl1pPr>
              <a:defRPr sz="1400">
                <a:solidFill>
                  <a:srgbClr val="222266"/>
                </a:solidFill>
              </a:defRPr>
            </a:lvl1pPr>
          </a:lstStyle>
          <a:p>
            <a:pPr lvl="0"/>
            <a:r>
              <a:rPr lang="en-GB"/>
              <a:t>Extra info</a:t>
            </a:r>
            <a:endParaRPr lang="en-US"/>
          </a:p>
        </p:txBody>
      </p:sp>
      <p:sp>
        <p:nvSpPr>
          <p:cNvPr id="19" name="Text Placeholder 14">
            <a:extLst>
              <a:ext uri="{FF2B5EF4-FFF2-40B4-BE49-F238E27FC236}">
                <a16:creationId xmlns:a16="http://schemas.microsoft.com/office/drawing/2014/main" id="{FD622D90-4C7B-5C4C-B587-CCCBA898F93A}"/>
              </a:ext>
            </a:extLst>
          </p:cNvPr>
          <p:cNvSpPr>
            <a:spLocks noGrp="1"/>
          </p:cNvSpPr>
          <p:nvPr>
            <p:ph type="body" sz="quarter" idx="13" hasCustomPrompt="1"/>
          </p:nvPr>
        </p:nvSpPr>
        <p:spPr>
          <a:xfrm>
            <a:off x="5909809" y="4358412"/>
            <a:ext cx="2322512" cy="1071562"/>
          </a:xfrm>
        </p:spPr>
        <p:txBody>
          <a:bodyPr>
            <a:noAutofit/>
          </a:bodyPr>
          <a:lstStyle>
            <a:lvl1pPr>
              <a:defRPr sz="1600">
                <a:solidFill>
                  <a:srgbClr val="72EDE6"/>
                </a:solidFill>
              </a:defRPr>
            </a:lvl1pPr>
            <a:lvl2pPr>
              <a:defRPr sz="1600"/>
            </a:lvl2pPr>
            <a:lvl3pPr>
              <a:defRPr sz="1600"/>
            </a:lvl3pPr>
            <a:lvl4pPr>
              <a:defRPr sz="1600"/>
            </a:lvl4pPr>
            <a:lvl5pPr>
              <a:defRPr sz="1600"/>
            </a:lvl5pPr>
          </a:lstStyle>
          <a:p>
            <a:pPr lvl="0"/>
            <a:r>
              <a:rPr lang="en-GB"/>
              <a:t>More info</a:t>
            </a:r>
            <a:endParaRPr lang="en-US"/>
          </a:p>
        </p:txBody>
      </p:sp>
      <p:sp>
        <p:nvSpPr>
          <p:cNvPr id="20" name="Text Placeholder 14">
            <a:extLst>
              <a:ext uri="{FF2B5EF4-FFF2-40B4-BE49-F238E27FC236}">
                <a16:creationId xmlns:a16="http://schemas.microsoft.com/office/drawing/2014/main" id="{C5A4B183-EEF1-404F-9A3A-4AB9B8C05759}"/>
              </a:ext>
            </a:extLst>
          </p:cNvPr>
          <p:cNvSpPr>
            <a:spLocks noGrp="1"/>
          </p:cNvSpPr>
          <p:nvPr>
            <p:ph type="body" sz="quarter" idx="14" hasCustomPrompt="1"/>
          </p:nvPr>
        </p:nvSpPr>
        <p:spPr>
          <a:xfrm>
            <a:off x="8329452" y="4358412"/>
            <a:ext cx="2322512" cy="1071562"/>
          </a:xfrm>
        </p:spPr>
        <p:txBody>
          <a:bodyPr>
            <a:noAutofit/>
          </a:bodyPr>
          <a:lstStyle>
            <a:lvl1pPr>
              <a:defRPr sz="1600">
                <a:solidFill>
                  <a:srgbClr val="72EDE6"/>
                </a:solidFill>
              </a:defRPr>
            </a:lvl1pPr>
            <a:lvl2pPr>
              <a:defRPr sz="1600"/>
            </a:lvl2pPr>
            <a:lvl3pPr>
              <a:defRPr sz="1600"/>
            </a:lvl3pPr>
            <a:lvl4pPr>
              <a:defRPr sz="1600"/>
            </a:lvl4pPr>
            <a:lvl5pPr>
              <a:defRPr sz="1600"/>
            </a:lvl5pPr>
          </a:lstStyle>
          <a:p>
            <a:pPr lvl="0"/>
            <a:r>
              <a:rPr lang="en-GB"/>
              <a:t>More info</a:t>
            </a:r>
            <a:endParaRPr lang="en-US"/>
          </a:p>
        </p:txBody>
      </p:sp>
      <p:pic>
        <p:nvPicPr>
          <p:cNvPr id="21" name="Picture 20" descr="A picture containing clock&#10;&#10;Description automatically generated">
            <a:extLst>
              <a:ext uri="{FF2B5EF4-FFF2-40B4-BE49-F238E27FC236}">
                <a16:creationId xmlns:a16="http://schemas.microsoft.com/office/drawing/2014/main" id="{7DC58593-B61C-374E-8794-6813CFC6A5A4}"/>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
        <p:nvSpPr>
          <p:cNvPr id="23" name="Subtitle 2">
            <a:extLst>
              <a:ext uri="{FF2B5EF4-FFF2-40B4-BE49-F238E27FC236}">
                <a16:creationId xmlns:a16="http://schemas.microsoft.com/office/drawing/2014/main" id="{78B6FA92-53B4-C342-9730-81799410AE2D}"/>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rgbClr val="222266"/>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rgbClr val="222266"/>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51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Slide White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477B1C-9FB5-7740-A86A-4D564E688A19}"/>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BCCD1B4-51FC-B043-946E-EC6C699F0ADE}"/>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cxnSp>
        <p:nvCxnSpPr>
          <p:cNvPr id="12" name="Straight Connector 11">
            <a:extLst>
              <a:ext uri="{FF2B5EF4-FFF2-40B4-BE49-F238E27FC236}">
                <a16:creationId xmlns:a16="http://schemas.microsoft.com/office/drawing/2014/main" id="{9295689B-FA87-A944-82BF-692D67C32F6B}"/>
              </a:ext>
            </a:extLst>
          </p:cNvPr>
          <p:cNvCxnSpPr>
            <a:cxnSpLocks/>
          </p:cNvCxnSpPr>
          <p:nvPr userDrawn="1"/>
        </p:nvCxnSpPr>
        <p:spPr>
          <a:xfrm>
            <a:off x="405059"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5831DA2-C542-0942-ABE2-FC8490A6124C}"/>
              </a:ext>
            </a:extLst>
          </p:cNvPr>
          <p:cNvPicPr>
            <a:picLocks noChangeAspect="1"/>
          </p:cNvPicPr>
          <p:nvPr userDrawn="1"/>
        </p:nvPicPr>
        <p:blipFill>
          <a:blip r:embed="rId2"/>
          <a:stretch>
            <a:fillRect/>
          </a:stretch>
        </p:blipFill>
        <p:spPr>
          <a:xfrm>
            <a:off x="10487684" y="134308"/>
            <a:ext cx="1682659" cy="751938"/>
          </a:xfrm>
          <a:prstGeom prst="rect">
            <a:avLst/>
          </a:prstGeom>
        </p:spPr>
      </p:pic>
      <p:sp>
        <p:nvSpPr>
          <p:cNvPr id="13" name="Text Placeholder 2">
            <a:extLst>
              <a:ext uri="{FF2B5EF4-FFF2-40B4-BE49-F238E27FC236}">
                <a16:creationId xmlns:a16="http://schemas.microsoft.com/office/drawing/2014/main" id="{A790C1A3-BDC9-0D40-8378-A01811CCB52E}"/>
              </a:ext>
            </a:extLst>
          </p:cNvPr>
          <p:cNvSpPr>
            <a:spLocks noGrp="1"/>
          </p:cNvSpPr>
          <p:nvPr>
            <p:ph type="body" sz="quarter" idx="10" hasCustomPrompt="1"/>
          </p:nvPr>
        </p:nvSpPr>
        <p:spPr>
          <a:xfrm>
            <a:off x="1396568" y="1510961"/>
            <a:ext cx="9398861" cy="802723"/>
          </a:xfrm>
        </p:spPr>
        <p:txBody>
          <a:bodyPr>
            <a:noAutofit/>
          </a:bodyPr>
          <a:lstStyle>
            <a:lvl1pPr>
              <a:lnSpc>
                <a:spcPts val="3800"/>
              </a:lnSpc>
              <a:defRPr sz="4000" b="1">
                <a:solidFill>
                  <a:srgbClr val="72EDE6"/>
                </a:solidFill>
                <a:latin typeface="Trebuchet MS" panose="020B0703020202090204" pitchFamily="34" charset="0"/>
              </a:defRPr>
            </a:lvl1pPr>
          </a:lstStyle>
          <a:p>
            <a:pPr lvl="0"/>
            <a:r>
              <a:rPr lang="en-GB"/>
              <a:t>Title</a:t>
            </a:r>
            <a:r>
              <a:rPr lang="en-US"/>
              <a:t> On One Line</a:t>
            </a:r>
            <a:endParaRPr lang="en-GB"/>
          </a:p>
        </p:txBody>
      </p:sp>
      <p:sp>
        <p:nvSpPr>
          <p:cNvPr id="15" name="Text Placeholder 4">
            <a:extLst>
              <a:ext uri="{FF2B5EF4-FFF2-40B4-BE49-F238E27FC236}">
                <a16:creationId xmlns:a16="http://schemas.microsoft.com/office/drawing/2014/main" id="{62BF545A-EE28-9247-9F26-798DA41DBC73}"/>
              </a:ext>
            </a:extLst>
          </p:cNvPr>
          <p:cNvSpPr>
            <a:spLocks noGrp="1"/>
          </p:cNvSpPr>
          <p:nvPr>
            <p:ph type="body" sz="quarter" idx="11" hasCustomPrompt="1"/>
          </p:nvPr>
        </p:nvSpPr>
        <p:spPr>
          <a:xfrm>
            <a:off x="3080084" y="2521923"/>
            <a:ext cx="7715345" cy="3244361"/>
          </a:xfrm>
        </p:spPr>
        <p:txBody>
          <a:bodyPr>
            <a:normAutofit/>
          </a:bodyPr>
          <a:lstStyle>
            <a:lvl1pPr>
              <a:defRPr sz="2000">
                <a:solidFill>
                  <a:srgbClr val="222266"/>
                </a:solidFill>
                <a:latin typeface="Trebuchet MS" panose="020B0703020202090204" pitchFamily="34" charset="0"/>
              </a:defRPr>
            </a:lvl1pPr>
          </a:lstStyle>
          <a:p>
            <a:pPr lvl="0"/>
            <a:r>
              <a:rPr lang="en-US"/>
              <a:t>Descriptor</a:t>
            </a:r>
          </a:p>
        </p:txBody>
      </p:sp>
      <p:sp>
        <p:nvSpPr>
          <p:cNvPr id="18" name="Text Placeholder 12">
            <a:extLst>
              <a:ext uri="{FF2B5EF4-FFF2-40B4-BE49-F238E27FC236}">
                <a16:creationId xmlns:a16="http://schemas.microsoft.com/office/drawing/2014/main" id="{C8B67332-44CE-9446-92E2-E3D8533EFB29}"/>
              </a:ext>
            </a:extLst>
          </p:cNvPr>
          <p:cNvSpPr>
            <a:spLocks noGrp="1"/>
          </p:cNvSpPr>
          <p:nvPr>
            <p:ph type="body" sz="quarter" idx="12" hasCustomPrompt="1"/>
          </p:nvPr>
        </p:nvSpPr>
        <p:spPr>
          <a:xfrm>
            <a:off x="1396570" y="2521924"/>
            <a:ext cx="1491010" cy="656806"/>
          </a:xfrm>
        </p:spPr>
        <p:txBody>
          <a:bodyPr>
            <a:normAutofit/>
          </a:bodyPr>
          <a:lstStyle>
            <a:lvl1pPr>
              <a:defRPr sz="1400">
                <a:solidFill>
                  <a:srgbClr val="222266"/>
                </a:solidFill>
              </a:defRPr>
            </a:lvl1pPr>
          </a:lstStyle>
          <a:p>
            <a:pPr lvl="0"/>
            <a:r>
              <a:rPr lang="en-GB"/>
              <a:t>Extra info</a:t>
            </a:r>
            <a:endParaRPr lang="en-US"/>
          </a:p>
        </p:txBody>
      </p:sp>
      <p:pic>
        <p:nvPicPr>
          <p:cNvPr id="21" name="Picture 20" descr="A picture containing clock&#10;&#10;Description automatically generated">
            <a:extLst>
              <a:ext uri="{FF2B5EF4-FFF2-40B4-BE49-F238E27FC236}">
                <a16:creationId xmlns:a16="http://schemas.microsoft.com/office/drawing/2014/main" id="{7DC58593-B61C-374E-8794-6813CFC6A5A4}"/>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
        <p:nvSpPr>
          <p:cNvPr id="23" name="Subtitle 2">
            <a:extLst>
              <a:ext uri="{FF2B5EF4-FFF2-40B4-BE49-F238E27FC236}">
                <a16:creationId xmlns:a16="http://schemas.microsoft.com/office/drawing/2014/main" id="{78B6FA92-53B4-C342-9730-81799410AE2D}"/>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rgbClr val="222266"/>
                </a:solidFill>
                <a:latin typeface="Tahoma" panose="020B0604030504040204" pitchFamily="34" charset="0"/>
                <a:ea typeface="Tahoma" panose="020B0604030504040204" pitchFamily="34" charset="0"/>
                <a:cs typeface="Tahoma" panose="020B0604030504040204" pitchFamily="34" charset="0"/>
              </a:rPr>
              <a:t>27 October, 2020 | © </a:t>
            </a:r>
            <a:r>
              <a:rPr lang="en-GB" sz="600" err="1">
                <a:solidFill>
                  <a:srgbClr val="222266"/>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174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477B1C-9FB5-7740-A86A-4D564E688A19}"/>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BCCD1B4-51FC-B043-946E-EC6C699F0ADE}"/>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cxnSp>
        <p:nvCxnSpPr>
          <p:cNvPr id="12" name="Straight Connector 11">
            <a:extLst>
              <a:ext uri="{FF2B5EF4-FFF2-40B4-BE49-F238E27FC236}">
                <a16:creationId xmlns:a16="http://schemas.microsoft.com/office/drawing/2014/main" id="{9295689B-FA87-A944-82BF-692D67C32F6B}"/>
              </a:ext>
            </a:extLst>
          </p:cNvPr>
          <p:cNvCxnSpPr>
            <a:cxnSpLocks/>
          </p:cNvCxnSpPr>
          <p:nvPr userDrawn="1"/>
        </p:nvCxnSpPr>
        <p:spPr>
          <a:xfrm>
            <a:off x="405059"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5831DA2-C542-0942-ABE2-FC8490A6124C}"/>
              </a:ext>
            </a:extLst>
          </p:cNvPr>
          <p:cNvPicPr>
            <a:picLocks noChangeAspect="1"/>
          </p:cNvPicPr>
          <p:nvPr userDrawn="1"/>
        </p:nvPicPr>
        <p:blipFill>
          <a:blip r:embed="rId2"/>
          <a:stretch>
            <a:fillRect/>
          </a:stretch>
        </p:blipFill>
        <p:spPr>
          <a:xfrm>
            <a:off x="10487684" y="134308"/>
            <a:ext cx="1682659" cy="751938"/>
          </a:xfrm>
          <a:prstGeom prst="rect">
            <a:avLst/>
          </a:prstGeom>
        </p:spPr>
      </p:pic>
      <p:sp>
        <p:nvSpPr>
          <p:cNvPr id="15" name="Text Placeholder 4">
            <a:extLst>
              <a:ext uri="{FF2B5EF4-FFF2-40B4-BE49-F238E27FC236}">
                <a16:creationId xmlns:a16="http://schemas.microsoft.com/office/drawing/2014/main" id="{62BF545A-EE28-9247-9F26-798DA41DBC73}"/>
              </a:ext>
            </a:extLst>
          </p:cNvPr>
          <p:cNvSpPr>
            <a:spLocks noGrp="1"/>
          </p:cNvSpPr>
          <p:nvPr>
            <p:ph type="body" sz="quarter" idx="11" hasCustomPrompt="1"/>
          </p:nvPr>
        </p:nvSpPr>
        <p:spPr>
          <a:xfrm>
            <a:off x="6447619" y="1719987"/>
            <a:ext cx="4251992" cy="3802272"/>
          </a:xfrm>
        </p:spPr>
        <p:txBody>
          <a:bodyPr>
            <a:normAutofit/>
          </a:bodyPr>
          <a:lstStyle>
            <a:lvl1pPr>
              <a:defRPr sz="2000">
                <a:solidFill>
                  <a:srgbClr val="222266"/>
                </a:solidFill>
                <a:latin typeface="Trebuchet MS" panose="020B0703020202090204" pitchFamily="34" charset="0"/>
              </a:defRPr>
            </a:lvl1pPr>
          </a:lstStyle>
          <a:p>
            <a:pPr lvl="0"/>
            <a:r>
              <a:rPr lang="en-US"/>
              <a:t>Content</a:t>
            </a:r>
          </a:p>
        </p:txBody>
      </p:sp>
      <p:pic>
        <p:nvPicPr>
          <p:cNvPr id="21" name="Picture 20" descr="A picture containing clock&#10;&#10;Description automatically generated">
            <a:extLst>
              <a:ext uri="{FF2B5EF4-FFF2-40B4-BE49-F238E27FC236}">
                <a16:creationId xmlns:a16="http://schemas.microsoft.com/office/drawing/2014/main" id="{7DC58593-B61C-374E-8794-6813CFC6A5A4}"/>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
        <p:nvSpPr>
          <p:cNvPr id="23" name="Subtitle 2">
            <a:extLst>
              <a:ext uri="{FF2B5EF4-FFF2-40B4-BE49-F238E27FC236}">
                <a16:creationId xmlns:a16="http://schemas.microsoft.com/office/drawing/2014/main" id="{78B6FA92-53B4-C342-9730-81799410AE2D}"/>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rgbClr val="222266"/>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rgbClr val="222266"/>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 Placeholder 4">
            <a:extLst>
              <a:ext uri="{FF2B5EF4-FFF2-40B4-BE49-F238E27FC236}">
                <a16:creationId xmlns:a16="http://schemas.microsoft.com/office/drawing/2014/main" id="{6EA40154-7E6F-D543-ACD7-90530CFEBBA3}"/>
              </a:ext>
            </a:extLst>
          </p:cNvPr>
          <p:cNvSpPr>
            <a:spLocks noGrp="1"/>
          </p:cNvSpPr>
          <p:nvPr>
            <p:ph type="body" sz="quarter" idx="12" hasCustomPrompt="1"/>
          </p:nvPr>
        </p:nvSpPr>
        <p:spPr>
          <a:xfrm>
            <a:off x="1919717" y="1719987"/>
            <a:ext cx="4251992" cy="3802272"/>
          </a:xfrm>
        </p:spPr>
        <p:txBody>
          <a:bodyPr>
            <a:normAutofit/>
          </a:bodyPr>
          <a:lstStyle>
            <a:lvl1pPr>
              <a:defRPr sz="2000">
                <a:solidFill>
                  <a:srgbClr val="222266"/>
                </a:solidFill>
                <a:latin typeface="Trebuchet MS" panose="020B0703020202090204" pitchFamily="34" charset="0"/>
              </a:defRPr>
            </a:lvl1pPr>
          </a:lstStyle>
          <a:p>
            <a:pPr lvl="0"/>
            <a:r>
              <a:rPr lang="en-US"/>
              <a:t>Content</a:t>
            </a:r>
          </a:p>
        </p:txBody>
      </p:sp>
    </p:spTree>
    <p:extLst>
      <p:ext uri="{BB962C8B-B14F-4D97-AF65-F5344CB8AC3E}">
        <p14:creationId xmlns:p14="http://schemas.microsoft.com/office/powerpoint/2010/main" val="191518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Slide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DC97D5-6A69-9E44-9EF9-0D61C6666AE3}"/>
              </a:ext>
            </a:extLst>
          </p:cNvPr>
          <p:cNvSpPr/>
          <p:nvPr userDrawn="1"/>
        </p:nvSpPr>
        <p:spPr>
          <a:xfrm>
            <a:off x="0" y="0"/>
            <a:ext cx="12191999" cy="6858000"/>
          </a:xfrm>
          <a:prstGeom prst="rect">
            <a:avLst/>
          </a:prstGeom>
          <a:solidFill>
            <a:srgbClr val="7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4A1A6023-72B9-2448-8CAE-10125653A965}"/>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chemeClr val="bg1"/>
                </a:solidFill>
              </a:rPr>
              <a:t>‹#›</a:t>
            </a:fld>
            <a:endParaRPr lang="en-US" sz="900">
              <a:solidFill>
                <a:schemeClr val="bg1"/>
              </a:solidFill>
            </a:endParaRPr>
          </a:p>
        </p:txBody>
      </p:sp>
      <p:pic>
        <p:nvPicPr>
          <p:cNvPr id="26" name="Picture 25" descr="A picture containing drawing&#10;&#10;Description automatically generated">
            <a:extLst>
              <a:ext uri="{FF2B5EF4-FFF2-40B4-BE49-F238E27FC236}">
                <a16:creationId xmlns:a16="http://schemas.microsoft.com/office/drawing/2014/main" id="{C64782B2-6B4B-5245-98C5-0ABB88D587FE}"/>
              </a:ext>
            </a:extLst>
          </p:cNvPr>
          <p:cNvPicPr>
            <a:picLocks noChangeAspect="1"/>
          </p:cNvPicPr>
          <p:nvPr userDrawn="1"/>
        </p:nvPicPr>
        <p:blipFill>
          <a:blip r:embed="rId2"/>
          <a:stretch>
            <a:fillRect/>
          </a:stretch>
        </p:blipFill>
        <p:spPr>
          <a:xfrm>
            <a:off x="10484932" y="128651"/>
            <a:ext cx="1682658" cy="751938"/>
          </a:xfrm>
          <a:prstGeom prst="rect">
            <a:avLst/>
          </a:prstGeom>
        </p:spPr>
      </p:pic>
      <p:sp>
        <p:nvSpPr>
          <p:cNvPr id="3" name="Text Placeholder 2">
            <a:extLst>
              <a:ext uri="{FF2B5EF4-FFF2-40B4-BE49-F238E27FC236}">
                <a16:creationId xmlns:a16="http://schemas.microsoft.com/office/drawing/2014/main" id="{380BD610-1BA8-834A-A71A-B1A6B5F543E3}"/>
              </a:ext>
            </a:extLst>
          </p:cNvPr>
          <p:cNvSpPr>
            <a:spLocks noGrp="1"/>
          </p:cNvSpPr>
          <p:nvPr>
            <p:ph type="body" sz="quarter" idx="10" hasCustomPrompt="1"/>
          </p:nvPr>
        </p:nvSpPr>
        <p:spPr>
          <a:xfrm>
            <a:off x="1396568" y="1647827"/>
            <a:ext cx="3971925" cy="1114425"/>
          </a:xfrm>
        </p:spPr>
        <p:txBody>
          <a:bodyPr>
            <a:noAutofit/>
          </a:bodyPr>
          <a:lstStyle>
            <a:lvl1pPr>
              <a:lnSpc>
                <a:spcPts val="3800"/>
              </a:lnSpc>
              <a:defRPr sz="4000" b="1">
                <a:solidFill>
                  <a:schemeClr val="bg1"/>
                </a:solidFill>
                <a:latin typeface="Trebuchet MS" panose="020B0703020202090204" pitchFamily="34" charset="0"/>
              </a:defRPr>
            </a:lvl1pPr>
          </a:lstStyle>
          <a:p>
            <a:pPr lvl="0"/>
            <a:r>
              <a:rPr lang="en-GB"/>
              <a:t>Title</a:t>
            </a:r>
            <a:r>
              <a:rPr lang="en-US"/>
              <a:t> On</a:t>
            </a:r>
          </a:p>
          <a:p>
            <a:pPr lvl="0"/>
            <a:r>
              <a:rPr lang="en-US"/>
              <a:t>Two Lines</a:t>
            </a:r>
            <a:endParaRPr lang="en-GB"/>
          </a:p>
        </p:txBody>
      </p:sp>
      <p:sp>
        <p:nvSpPr>
          <p:cNvPr id="5" name="Text Placeholder 4">
            <a:extLst>
              <a:ext uri="{FF2B5EF4-FFF2-40B4-BE49-F238E27FC236}">
                <a16:creationId xmlns:a16="http://schemas.microsoft.com/office/drawing/2014/main" id="{B7B5B428-BD5E-0747-8585-AB930788702B}"/>
              </a:ext>
            </a:extLst>
          </p:cNvPr>
          <p:cNvSpPr>
            <a:spLocks noGrp="1"/>
          </p:cNvSpPr>
          <p:nvPr>
            <p:ph type="body" sz="quarter" idx="11" hasCustomPrompt="1"/>
          </p:nvPr>
        </p:nvSpPr>
        <p:spPr>
          <a:xfrm>
            <a:off x="5909809" y="1719987"/>
            <a:ext cx="5065712" cy="2501900"/>
          </a:xfrm>
        </p:spPr>
        <p:txBody>
          <a:bodyPr>
            <a:normAutofit/>
          </a:bodyPr>
          <a:lstStyle>
            <a:lvl1pPr>
              <a:defRPr sz="2000">
                <a:solidFill>
                  <a:srgbClr val="222266"/>
                </a:solidFill>
                <a:latin typeface="Trebuchet MS" panose="020B0703020202090204" pitchFamily="34" charset="0"/>
              </a:defRPr>
            </a:lvl1pPr>
          </a:lstStyle>
          <a:p>
            <a:pPr lvl="0"/>
            <a:r>
              <a:rPr lang="en-US"/>
              <a:t>Descriptor</a:t>
            </a:r>
          </a:p>
        </p:txBody>
      </p:sp>
      <p:sp>
        <p:nvSpPr>
          <p:cNvPr id="13" name="Text Placeholder 12">
            <a:extLst>
              <a:ext uri="{FF2B5EF4-FFF2-40B4-BE49-F238E27FC236}">
                <a16:creationId xmlns:a16="http://schemas.microsoft.com/office/drawing/2014/main" id="{03DAEDBB-663E-B543-B6FE-2B67BF116FA4}"/>
              </a:ext>
            </a:extLst>
          </p:cNvPr>
          <p:cNvSpPr>
            <a:spLocks noGrp="1"/>
          </p:cNvSpPr>
          <p:nvPr>
            <p:ph type="body" sz="quarter" idx="12" hasCustomPrompt="1"/>
          </p:nvPr>
        </p:nvSpPr>
        <p:spPr>
          <a:xfrm>
            <a:off x="1396569" y="2867027"/>
            <a:ext cx="3132137" cy="703263"/>
          </a:xfrm>
        </p:spPr>
        <p:txBody>
          <a:bodyPr>
            <a:normAutofit/>
          </a:bodyPr>
          <a:lstStyle>
            <a:lvl1pPr>
              <a:defRPr sz="1400">
                <a:solidFill>
                  <a:srgbClr val="222266"/>
                </a:solidFill>
              </a:defRPr>
            </a:lvl1pPr>
          </a:lstStyle>
          <a:p>
            <a:pPr lvl="0"/>
            <a:r>
              <a:rPr lang="en-GB"/>
              <a:t>Extra info</a:t>
            </a:r>
            <a:endParaRPr lang="en-US"/>
          </a:p>
        </p:txBody>
      </p:sp>
      <p:sp>
        <p:nvSpPr>
          <p:cNvPr id="15" name="Text Placeholder 14">
            <a:extLst>
              <a:ext uri="{FF2B5EF4-FFF2-40B4-BE49-F238E27FC236}">
                <a16:creationId xmlns:a16="http://schemas.microsoft.com/office/drawing/2014/main" id="{6FE68E7F-B813-5D4F-819D-51EB088B662C}"/>
              </a:ext>
            </a:extLst>
          </p:cNvPr>
          <p:cNvSpPr>
            <a:spLocks noGrp="1"/>
          </p:cNvSpPr>
          <p:nvPr>
            <p:ph type="body" sz="quarter" idx="13" hasCustomPrompt="1"/>
          </p:nvPr>
        </p:nvSpPr>
        <p:spPr>
          <a:xfrm>
            <a:off x="5909809" y="4358412"/>
            <a:ext cx="2322512" cy="1071562"/>
          </a:xfrm>
        </p:spPr>
        <p:txBody>
          <a:bodyPr>
            <a:noAutofit/>
          </a:bodyPr>
          <a:lstStyle>
            <a:lvl1pPr>
              <a:defRPr sz="1600">
                <a:solidFill>
                  <a:srgbClr val="222266"/>
                </a:solidFill>
              </a:defRPr>
            </a:lvl1pPr>
            <a:lvl2pPr>
              <a:defRPr sz="1600"/>
            </a:lvl2pPr>
            <a:lvl3pPr>
              <a:defRPr sz="1600"/>
            </a:lvl3pPr>
            <a:lvl4pPr>
              <a:defRPr sz="1600"/>
            </a:lvl4pPr>
            <a:lvl5pPr>
              <a:defRPr sz="1600"/>
            </a:lvl5pPr>
          </a:lstStyle>
          <a:p>
            <a:pPr lvl="0"/>
            <a:r>
              <a:rPr lang="en-GB"/>
              <a:t>More info</a:t>
            </a:r>
            <a:endParaRPr lang="en-US"/>
          </a:p>
        </p:txBody>
      </p:sp>
      <p:sp>
        <p:nvSpPr>
          <p:cNvPr id="18" name="Text Placeholder 14">
            <a:extLst>
              <a:ext uri="{FF2B5EF4-FFF2-40B4-BE49-F238E27FC236}">
                <a16:creationId xmlns:a16="http://schemas.microsoft.com/office/drawing/2014/main" id="{3CEB8A2A-034D-3446-A22C-9F32A3724E64}"/>
              </a:ext>
            </a:extLst>
          </p:cNvPr>
          <p:cNvSpPr>
            <a:spLocks noGrp="1"/>
          </p:cNvSpPr>
          <p:nvPr>
            <p:ph type="body" sz="quarter" idx="14" hasCustomPrompt="1"/>
          </p:nvPr>
        </p:nvSpPr>
        <p:spPr>
          <a:xfrm>
            <a:off x="8329452" y="4358412"/>
            <a:ext cx="2322512" cy="1071562"/>
          </a:xfrm>
        </p:spPr>
        <p:txBody>
          <a:bodyPr>
            <a:noAutofit/>
          </a:bodyPr>
          <a:lstStyle>
            <a:lvl1pPr>
              <a:defRPr sz="1600">
                <a:solidFill>
                  <a:srgbClr val="222266"/>
                </a:solidFill>
              </a:defRPr>
            </a:lvl1pPr>
            <a:lvl2pPr>
              <a:defRPr sz="1600"/>
            </a:lvl2pPr>
            <a:lvl3pPr>
              <a:defRPr sz="1600"/>
            </a:lvl3pPr>
            <a:lvl4pPr>
              <a:defRPr sz="1600"/>
            </a:lvl4pPr>
            <a:lvl5pPr>
              <a:defRPr sz="1600"/>
            </a:lvl5pPr>
          </a:lstStyle>
          <a:p>
            <a:pPr lvl="0"/>
            <a:r>
              <a:rPr lang="en-GB"/>
              <a:t>More info</a:t>
            </a:r>
            <a:endParaRPr lang="en-US"/>
          </a:p>
        </p:txBody>
      </p:sp>
      <p:sp>
        <p:nvSpPr>
          <p:cNvPr id="27" name="Subtitle 2">
            <a:extLst>
              <a:ext uri="{FF2B5EF4-FFF2-40B4-BE49-F238E27FC236}">
                <a16:creationId xmlns:a16="http://schemas.microsoft.com/office/drawing/2014/main" id="{1214A155-E2C2-5D40-BB13-8FA4731249AC}"/>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28" name="Straight Connector 27">
            <a:extLst>
              <a:ext uri="{FF2B5EF4-FFF2-40B4-BE49-F238E27FC236}">
                <a16:creationId xmlns:a16="http://schemas.microsoft.com/office/drawing/2014/main" id="{01CC3D8F-7BB2-F34D-A637-70B4E5643BA5}"/>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03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C7D382-FB61-124E-8DBA-61954F59A953}"/>
              </a:ext>
            </a:extLst>
          </p:cNvPr>
          <p:cNvSpPr/>
          <p:nvPr userDrawn="1"/>
        </p:nvSpPr>
        <p:spPr>
          <a:xfrm>
            <a:off x="0" y="0"/>
            <a:ext cx="12398188" cy="6858000"/>
          </a:xfrm>
          <a:prstGeom prst="rect">
            <a:avLst/>
          </a:prstGeom>
          <a:solidFill>
            <a:srgbClr val="222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BF4161CA-D930-A24D-8A00-AD058BCBE281}"/>
              </a:ext>
            </a:extLst>
          </p:cNvPr>
          <p:cNvSpPr txBox="1">
            <a:spLocks/>
          </p:cNvSpPr>
          <p:nvPr userDrawn="1"/>
        </p:nvSpPr>
        <p:spPr>
          <a:xfrm>
            <a:off x="4266680" y="4186680"/>
            <a:ext cx="3864829" cy="343850"/>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ctr"/>
            <a:r>
              <a:rPr lang="en-GB" sz="2800">
                <a:solidFill>
                  <a:schemeClr val="bg1"/>
                </a:solidFill>
                <a:latin typeface="Trebuchet MS" panose="020B0703020202090204" pitchFamily="34" charset="0"/>
                <a:ea typeface="Tahoma" panose="020B0604030504040204" pitchFamily="34" charset="0"/>
                <a:cs typeface="Tahoma" panose="020B0604030504040204" pitchFamily="34" charset="0"/>
              </a:rPr>
              <a:t>Thank You</a:t>
            </a:r>
            <a:endParaRPr lang="en-US" sz="2800">
              <a:solidFill>
                <a:schemeClr val="bg1"/>
              </a:solidFill>
              <a:latin typeface="Trebuchet MS" panose="020B0703020202090204" pitchFamily="34" charset="0"/>
              <a:ea typeface="Tahoma" panose="020B0604030504040204" pitchFamily="34" charset="0"/>
              <a:cs typeface="Tahoma" panose="020B0604030504040204" pitchFamily="34" charset="0"/>
            </a:endParaRPr>
          </a:p>
        </p:txBody>
      </p:sp>
      <p:pic>
        <p:nvPicPr>
          <p:cNvPr id="3" name="Picture 2" descr="A picture containing clock&#10;&#10;Description automatically generated">
            <a:extLst>
              <a:ext uri="{FF2B5EF4-FFF2-40B4-BE49-F238E27FC236}">
                <a16:creationId xmlns:a16="http://schemas.microsoft.com/office/drawing/2014/main" id="{ADD6989C-EF1D-0445-9F30-BF34624A6A38}"/>
              </a:ext>
            </a:extLst>
          </p:cNvPr>
          <p:cNvPicPr>
            <a:picLocks noChangeAspect="1"/>
          </p:cNvPicPr>
          <p:nvPr userDrawn="1"/>
        </p:nvPicPr>
        <p:blipFill>
          <a:blip r:embed="rId2"/>
          <a:stretch>
            <a:fillRect/>
          </a:stretch>
        </p:blipFill>
        <p:spPr>
          <a:xfrm>
            <a:off x="4947750" y="1673959"/>
            <a:ext cx="2278757" cy="2270125"/>
          </a:xfrm>
          <a:prstGeom prst="rect">
            <a:avLst/>
          </a:prstGeom>
        </p:spPr>
      </p:pic>
    </p:spTree>
    <p:extLst>
      <p:ext uri="{BB962C8B-B14F-4D97-AF65-F5344CB8AC3E}">
        <p14:creationId xmlns:p14="http://schemas.microsoft.com/office/powerpoint/2010/main" val="54993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2F5E-0CD9-394E-B7BA-136D8E78E84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4858E3-B866-214E-8E9B-222036F4EA8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92BA84-52DE-D146-A77F-44B000BA5D30}"/>
              </a:ext>
            </a:extLst>
          </p:cNvPr>
          <p:cNvSpPr>
            <a:spLocks noGrp="1"/>
          </p:cNvSpPr>
          <p:nvPr>
            <p:ph type="dt" sz="half" idx="10"/>
          </p:nvPr>
        </p:nvSpPr>
        <p:spPr/>
        <p:txBody>
          <a:bodyPr/>
          <a:lstStyle/>
          <a:p>
            <a:pPr lvl="0"/>
            <a:fld id="{629B8EBD-3568-4BCE-9CDA-2B5366D2C8A3}" type="datetime1">
              <a:rPr lang="en-GB" smtClean="0"/>
              <a:pPr lvl="0"/>
              <a:t>27/10/2020</a:t>
            </a:fld>
            <a:endParaRPr lang="en-GB"/>
          </a:p>
        </p:txBody>
      </p:sp>
      <p:sp>
        <p:nvSpPr>
          <p:cNvPr id="5" name="Footer Placeholder 4">
            <a:extLst>
              <a:ext uri="{FF2B5EF4-FFF2-40B4-BE49-F238E27FC236}">
                <a16:creationId xmlns:a16="http://schemas.microsoft.com/office/drawing/2014/main" id="{3E7131DA-C7AC-D342-A542-56922B532814}"/>
              </a:ext>
            </a:extLst>
          </p:cNvPr>
          <p:cNvSpPr>
            <a:spLocks noGrp="1"/>
          </p:cNvSpPr>
          <p:nvPr>
            <p:ph type="ftr" sz="quarter" idx="11"/>
          </p:nvPr>
        </p:nvSpPr>
        <p:spPr/>
        <p:txBody>
          <a:bodyPr/>
          <a:lstStyle/>
          <a:p>
            <a:pPr lvl="0"/>
            <a:endParaRPr lang="en-GB"/>
          </a:p>
        </p:txBody>
      </p:sp>
      <p:sp>
        <p:nvSpPr>
          <p:cNvPr id="6" name="Slide Number Placeholder 5">
            <a:extLst>
              <a:ext uri="{FF2B5EF4-FFF2-40B4-BE49-F238E27FC236}">
                <a16:creationId xmlns:a16="http://schemas.microsoft.com/office/drawing/2014/main" id="{B7F94A3B-C47D-6A4B-BA12-6A764D364AAD}"/>
              </a:ext>
            </a:extLst>
          </p:cNvPr>
          <p:cNvSpPr>
            <a:spLocks noGrp="1"/>
          </p:cNvSpPr>
          <p:nvPr>
            <p:ph type="sldNum" sz="quarter" idx="12"/>
          </p:nvPr>
        </p:nvSpPr>
        <p:spPr/>
        <p:txBody>
          <a:bodyPr/>
          <a:lstStyle/>
          <a:p>
            <a:pPr lvl="0"/>
            <a:fld id="{AAECE3E5-ED0F-4E05-A06C-78B3388F3CD7}" type="slidenum">
              <a:rPr lang="en-GB" smtClean="0"/>
              <a:t>‹#›</a:t>
            </a:fld>
            <a:endParaRPr lang="en-GB"/>
          </a:p>
        </p:txBody>
      </p:sp>
    </p:spTree>
    <p:extLst>
      <p:ext uri="{BB962C8B-B14F-4D97-AF65-F5344CB8AC3E}">
        <p14:creationId xmlns:p14="http://schemas.microsoft.com/office/powerpoint/2010/main" val="3273374180"/>
      </p:ext>
    </p:extLst>
  </p:cSld>
  <p:clrMapOvr>
    <a:masterClrMapping/>
  </p:clrMapOvr>
  <p:transition>
    <p:fad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debar Slide">
    <p:spTree>
      <p:nvGrpSpPr>
        <p:cNvPr id="1" name=""/>
        <p:cNvGrpSpPr/>
        <p:nvPr/>
      </p:nvGrpSpPr>
      <p:grpSpPr>
        <a:xfrm>
          <a:off x="0" y="0"/>
          <a:ext cx="0" cy="0"/>
          <a:chOff x="0" y="0"/>
          <a:chExt cx="0" cy="0"/>
        </a:xfrm>
      </p:grpSpPr>
      <p:pic>
        <p:nvPicPr>
          <p:cNvPr id="3" name="Picture 2" descr="A tall building in a city&#10;&#10;Description automatically generated">
            <a:extLst>
              <a:ext uri="{FF2B5EF4-FFF2-40B4-BE49-F238E27FC236}">
                <a16:creationId xmlns:a16="http://schemas.microsoft.com/office/drawing/2014/main" id="{C5292CA9-3072-AA4E-8664-7FF43A1B2000}"/>
              </a:ext>
            </a:extLst>
          </p:cNvPr>
          <p:cNvPicPr>
            <a:picLocks noChangeAspect="1"/>
          </p:cNvPicPr>
          <p:nvPr userDrawn="1"/>
        </p:nvPicPr>
        <p:blipFill>
          <a:blip r:embed="rId2"/>
          <a:stretch>
            <a:fillRect/>
          </a:stretch>
        </p:blipFill>
        <p:spPr>
          <a:xfrm>
            <a:off x="-98607" y="-43284"/>
            <a:ext cx="12268949" cy="6901284"/>
          </a:xfrm>
          <a:prstGeom prst="rect">
            <a:avLst/>
          </a:prstGeom>
        </p:spPr>
      </p:pic>
      <p:sp>
        <p:nvSpPr>
          <p:cNvPr id="14" name="Rectangle 13">
            <a:extLst>
              <a:ext uri="{FF2B5EF4-FFF2-40B4-BE49-F238E27FC236}">
                <a16:creationId xmlns:a16="http://schemas.microsoft.com/office/drawing/2014/main" id="{DFABAF5C-859D-A741-9DA7-1DF0438B17DC}"/>
              </a:ext>
            </a:extLst>
          </p:cNvPr>
          <p:cNvSpPr/>
          <p:nvPr userDrawn="1"/>
        </p:nvSpPr>
        <p:spPr>
          <a:xfrm>
            <a:off x="-111207" y="-48278"/>
            <a:ext cx="12170342" cy="6858000"/>
          </a:xfrm>
          <a:prstGeom prst="rect">
            <a:avLst/>
          </a:prstGeom>
          <a:solidFill>
            <a:srgbClr val="222266">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F139D9-D483-2D4A-9FF6-0EEEB93DCDBE}"/>
              </a:ext>
            </a:extLst>
          </p:cNvPr>
          <p:cNvSpPr/>
          <p:nvPr userDrawn="1"/>
        </p:nvSpPr>
        <p:spPr>
          <a:xfrm>
            <a:off x="-111207" y="-43284"/>
            <a:ext cx="3336397" cy="6858000"/>
          </a:xfrm>
          <a:prstGeom prst="rect">
            <a:avLst/>
          </a:prstGeom>
          <a:solidFill>
            <a:srgbClr val="22226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178B153-038D-1345-B189-A40A90DF13C8}"/>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59E4E456-1759-0B48-9883-8251E76AB8BD}"/>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chemeClr val="bg1"/>
                </a:solidFill>
              </a:rPr>
              <a:t>‹#›</a:t>
            </a:fld>
            <a:endParaRPr lang="en-US" sz="900">
              <a:solidFill>
                <a:schemeClr val="bg1"/>
              </a:solidFill>
            </a:endParaRPr>
          </a:p>
        </p:txBody>
      </p:sp>
      <p:cxnSp>
        <p:nvCxnSpPr>
          <p:cNvPr id="23" name="Straight Connector 22">
            <a:extLst>
              <a:ext uri="{FF2B5EF4-FFF2-40B4-BE49-F238E27FC236}">
                <a16:creationId xmlns:a16="http://schemas.microsoft.com/office/drawing/2014/main" id="{FF5FD928-72C9-0247-872D-99A8A6EE3922}"/>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10;&#10;Description automatically generated">
            <a:extLst>
              <a:ext uri="{FF2B5EF4-FFF2-40B4-BE49-F238E27FC236}">
                <a16:creationId xmlns:a16="http://schemas.microsoft.com/office/drawing/2014/main" id="{12965101-B47B-4C42-9483-975F83F80D98}"/>
              </a:ext>
            </a:extLst>
          </p:cNvPr>
          <p:cNvPicPr>
            <a:picLocks noChangeAspect="1"/>
          </p:cNvPicPr>
          <p:nvPr userDrawn="1"/>
        </p:nvPicPr>
        <p:blipFill>
          <a:blip r:embed="rId3"/>
          <a:stretch>
            <a:fillRect/>
          </a:stretch>
        </p:blipFill>
        <p:spPr>
          <a:xfrm>
            <a:off x="10487683" y="134308"/>
            <a:ext cx="1682659" cy="751938"/>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04B939DD-FFC5-A04E-8D74-8299371EAB91}"/>
              </a:ext>
            </a:extLst>
          </p:cNvPr>
          <p:cNvPicPr>
            <a:picLocks noChangeAspect="1"/>
          </p:cNvPicPr>
          <p:nvPr userDrawn="1"/>
        </p:nvPicPr>
        <p:blipFill>
          <a:blip r:embed="rId4">
            <a:alphaModFix amt="17000"/>
          </a:blip>
          <a:stretch>
            <a:fillRect/>
          </a:stretch>
        </p:blipFill>
        <p:spPr>
          <a:xfrm>
            <a:off x="0" y="886246"/>
            <a:ext cx="1919717" cy="5225143"/>
          </a:xfrm>
          <a:prstGeom prst="rect">
            <a:avLst/>
          </a:prstGeom>
        </p:spPr>
      </p:pic>
      <p:sp>
        <p:nvSpPr>
          <p:cNvPr id="10" name="Text Placeholder 5">
            <a:extLst>
              <a:ext uri="{FF2B5EF4-FFF2-40B4-BE49-F238E27FC236}">
                <a16:creationId xmlns:a16="http://schemas.microsoft.com/office/drawing/2014/main" id="{ABD6C06B-BC87-5A4F-A036-1522C358A906}"/>
              </a:ext>
            </a:extLst>
          </p:cNvPr>
          <p:cNvSpPr>
            <a:spLocks noGrp="1"/>
          </p:cNvSpPr>
          <p:nvPr>
            <p:ph type="body" sz="quarter" idx="11" hasCustomPrompt="1"/>
          </p:nvPr>
        </p:nvSpPr>
        <p:spPr>
          <a:xfrm>
            <a:off x="534350" y="695260"/>
            <a:ext cx="2227262" cy="312738"/>
          </a:xfrm>
        </p:spPr>
        <p:txBody>
          <a:bodyPr>
            <a:normAutofit/>
          </a:bodyPr>
          <a:lstStyle>
            <a:lvl1pPr marL="0" indent="0">
              <a:buFontTx/>
              <a:buNone/>
              <a:defRPr sz="1000" spc="3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2" name="Title 1">
            <a:extLst>
              <a:ext uri="{FF2B5EF4-FFF2-40B4-BE49-F238E27FC236}">
                <a16:creationId xmlns:a16="http://schemas.microsoft.com/office/drawing/2014/main" id="{49EF5A65-73F6-6A43-B6E4-69660843876B}"/>
              </a:ext>
            </a:extLst>
          </p:cNvPr>
          <p:cNvSpPr>
            <a:spLocks noGrp="1"/>
          </p:cNvSpPr>
          <p:nvPr>
            <p:ph type="ctrTitle"/>
          </p:nvPr>
        </p:nvSpPr>
        <p:spPr>
          <a:xfrm>
            <a:off x="534350" y="1186284"/>
            <a:ext cx="2376118" cy="2387600"/>
          </a:xfrm>
        </p:spPr>
        <p:txBody>
          <a:bodyPr anchor="t">
            <a:normAutofit/>
          </a:bodyPr>
          <a:lstStyle>
            <a:lvl1pPr algn="l">
              <a:lnSpc>
                <a:spcPts val="1780"/>
              </a:lnSpc>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endParaRPr lang="en-US"/>
          </a:p>
        </p:txBody>
      </p:sp>
      <p:sp>
        <p:nvSpPr>
          <p:cNvPr id="13" name="Subtitle 2">
            <a:extLst>
              <a:ext uri="{FF2B5EF4-FFF2-40B4-BE49-F238E27FC236}">
                <a16:creationId xmlns:a16="http://schemas.microsoft.com/office/drawing/2014/main" id="{842C846B-D33A-744C-966F-7E3A10458CBE}"/>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465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bar Slide Blank">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211054-FF46-1349-9BFB-9D8A98D06CCB}"/>
              </a:ext>
            </a:extLst>
          </p:cNvPr>
          <p:cNvSpPr>
            <a:spLocks noGrp="1"/>
          </p:cNvSpPr>
          <p:nvPr>
            <p:ph type="subTitle" idx="1"/>
          </p:nvPr>
        </p:nvSpPr>
        <p:spPr>
          <a:xfrm>
            <a:off x="4699949" y="1359697"/>
            <a:ext cx="6701057" cy="405448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3C93F8-492F-FC47-BBA3-D2121AC85D69}"/>
              </a:ext>
            </a:extLst>
          </p:cNvPr>
          <p:cNvSpPr>
            <a:spLocks noGrp="1"/>
          </p:cNvSpPr>
          <p:nvPr>
            <p:ph type="dt" sz="half" idx="10"/>
          </p:nvPr>
        </p:nvSpPr>
        <p:spPr/>
        <p:txBody>
          <a:bodyPr/>
          <a:lstStyle/>
          <a:p>
            <a:fld id="{B9627E0B-B6B8-D941-BD71-103E53FD9F38}" type="datetimeFigureOut">
              <a:rPr lang="en-US" smtClean="0"/>
              <a:t>10/27/2020</a:t>
            </a:fld>
            <a:endParaRPr lang="en-US"/>
          </a:p>
        </p:txBody>
      </p:sp>
      <p:sp>
        <p:nvSpPr>
          <p:cNvPr id="7" name="Rectangle 6">
            <a:extLst>
              <a:ext uri="{FF2B5EF4-FFF2-40B4-BE49-F238E27FC236}">
                <a16:creationId xmlns:a16="http://schemas.microsoft.com/office/drawing/2014/main" id="{25F139D9-D483-2D4A-9FF6-0EEEB93DCDBE}"/>
              </a:ext>
            </a:extLst>
          </p:cNvPr>
          <p:cNvSpPr/>
          <p:nvPr userDrawn="1"/>
        </p:nvSpPr>
        <p:spPr>
          <a:xfrm>
            <a:off x="0" y="0"/>
            <a:ext cx="3336397" cy="6858000"/>
          </a:xfrm>
          <a:prstGeom prst="rect">
            <a:avLst/>
          </a:prstGeom>
          <a:solidFill>
            <a:srgbClr val="22226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5170B0DB-F743-3F42-8AE8-BCAE68023B6F}"/>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6178B153-038D-1345-B189-A40A90DF13C8}"/>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59E4E456-1759-0B48-9883-8251E76AB8BD}"/>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pic>
        <p:nvPicPr>
          <p:cNvPr id="19" name="Picture 18">
            <a:extLst>
              <a:ext uri="{FF2B5EF4-FFF2-40B4-BE49-F238E27FC236}">
                <a16:creationId xmlns:a16="http://schemas.microsoft.com/office/drawing/2014/main" id="{6D1F2631-366C-024B-AD5C-5E8075162529}"/>
              </a:ext>
            </a:extLst>
          </p:cNvPr>
          <p:cNvPicPr>
            <a:picLocks noChangeAspect="1"/>
          </p:cNvPicPr>
          <p:nvPr userDrawn="1"/>
        </p:nvPicPr>
        <p:blipFill>
          <a:blip r:embed="rId2"/>
          <a:stretch>
            <a:fillRect/>
          </a:stretch>
        </p:blipFill>
        <p:spPr>
          <a:xfrm>
            <a:off x="10487684" y="134308"/>
            <a:ext cx="1682659" cy="751938"/>
          </a:xfrm>
          <a:prstGeom prst="rect">
            <a:avLst/>
          </a:prstGeom>
        </p:spPr>
      </p:pic>
      <p:cxnSp>
        <p:nvCxnSpPr>
          <p:cNvPr id="23" name="Straight Connector 22">
            <a:extLst>
              <a:ext uri="{FF2B5EF4-FFF2-40B4-BE49-F238E27FC236}">
                <a16:creationId xmlns:a16="http://schemas.microsoft.com/office/drawing/2014/main" id="{FF5FD928-72C9-0247-872D-99A8A6EE3922}"/>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CAB3318-4C0F-3841-8822-1C6148C4A81F}"/>
              </a:ext>
            </a:extLst>
          </p:cNvPr>
          <p:cNvSpPr>
            <a:spLocks noGrp="1"/>
          </p:cNvSpPr>
          <p:nvPr>
            <p:ph type="body" sz="quarter" idx="11" hasCustomPrompt="1"/>
          </p:nvPr>
        </p:nvSpPr>
        <p:spPr>
          <a:xfrm>
            <a:off x="534350" y="695260"/>
            <a:ext cx="2227262" cy="312738"/>
          </a:xfrm>
        </p:spPr>
        <p:txBody>
          <a:bodyPr>
            <a:normAutofit/>
          </a:bodyPr>
          <a:lstStyle>
            <a:lvl1pPr marL="0" indent="0">
              <a:buFontTx/>
              <a:buNone/>
              <a:defRPr sz="1000" spc="3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8" name="Title 1">
            <a:extLst>
              <a:ext uri="{FF2B5EF4-FFF2-40B4-BE49-F238E27FC236}">
                <a16:creationId xmlns:a16="http://schemas.microsoft.com/office/drawing/2014/main" id="{1A052298-9E2D-9F47-8C80-77F8187F2131}"/>
              </a:ext>
            </a:extLst>
          </p:cNvPr>
          <p:cNvSpPr>
            <a:spLocks noGrp="1"/>
          </p:cNvSpPr>
          <p:nvPr>
            <p:ph type="ctrTitle"/>
          </p:nvPr>
        </p:nvSpPr>
        <p:spPr>
          <a:xfrm>
            <a:off x="534350" y="1186284"/>
            <a:ext cx="2376118" cy="2387600"/>
          </a:xfrm>
        </p:spPr>
        <p:txBody>
          <a:bodyPr anchor="t">
            <a:normAutofit/>
          </a:bodyPr>
          <a:lstStyle>
            <a:lvl1pPr algn="l">
              <a:lnSpc>
                <a:spcPts val="1780"/>
              </a:lnSpc>
              <a:defRPr sz="1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endParaRPr lang="en-US"/>
          </a:p>
        </p:txBody>
      </p:sp>
      <p:pic>
        <p:nvPicPr>
          <p:cNvPr id="20" name="Picture 19" descr="A picture containing clock&#10;&#10;Description automatically generated">
            <a:extLst>
              <a:ext uri="{FF2B5EF4-FFF2-40B4-BE49-F238E27FC236}">
                <a16:creationId xmlns:a16="http://schemas.microsoft.com/office/drawing/2014/main" id="{19711067-D2C2-1743-AAC1-A5A930E4E02D}"/>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Tree>
    <p:extLst>
      <p:ext uri="{BB962C8B-B14F-4D97-AF65-F5344CB8AC3E}">
        <p14:creationId xmlns:p14="http://schemas.microsoft.com/office/powerpoint/2010/main" val="307147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4" name="Picture 3" descr="A picture containing outdoor, wire, bird, air&#10;&#10;Description automatically generated">
            <a:extLst>
              <a:ext uri="{FF2B5EF4-FFF2-40B4-BE49-F238E27FC236}">
                <a16:creationId xmlns:a16="http://schemas.microsoft.com/office/drawing/2014/main" id="{67946796-0695-4844-A056-E11F95F25A4C}"/>
              </a:ext>
            </a:extLst>
          </p:cNvPr>
          <p:cNvPicPr>
            <a:picLocks noChangeAspect="1"/>
          </p:cNvPicPr>
          <p:nvPr userDrawn="1"/>
        </p:nvPicPr>
        <p:blipFill>
          <a:blip r:embed="rId2"/>
          <a:stretch>
            <a:fillRect/>
          </a:stretch>
        </p:blipFill>
        <p:spPr>
          <a:xfrm>
            <a:off x="0" y="-1"/>
            <a:ext cx="12170342" cy="6845817"/>
          </a:xfrm>
          <a:prstGeom prst="rect">
            <a:avLst/>
          </a:prstGeom>
        </p:spPr>
      </p:pic>
      <p:sp>
        <p:nvSpPr>
          <p:cNvPr id="7" name="Rectangle 6">
            <a:extLst>
              <a:ext uri="{FF2B5EF4-FFF2-40B4-BE49-F238E27FC236}">
                <a16:creationId xmlns:a16="http://schemas.microsoft.com/office/drawing/2014/main" id="{25F139D9-D483-2D4A-9FF6-0EEEB93DCDBE}"/>
              </a:ext>
            </a:extLst>
          </p:cNvPr>
          <p:cNvSpPr/>
          <p:nvPr userDrawn="1"/>
        </p:nvSpPr>
        <p:spPr>
          <a:xfrm>
            <a:off x="21658" y="-12184"/>
            <a:ext cx="12170342" cy="6858000"/>
          </a:xfrm>
          <a:prstGeom prst="rect">
            <a:avLst/>
          </a:prstGeom>
          <a:solidFill>
            <a:srgbClr val="22226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178B153-038D-1345-B189-A40A90DF13C8}"/>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59E4E456-1759-0B48-9883-8251E76AB8BD}"/>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chemeClr val="bg1"/>
                </a:solidFill>
              </a:rPr>
              <a:t>‹#›</a:t>
            </a:fld>
            <a:endParaRPr lang="en-US" sz="900">
              <a:solidFill>
                <a:schemeClr val="bg1"/>
              </a:solidFill>
            </a:endParaRPr>
          </a:p>
        </p:txBody>
      </p:sp>
      <p:cxnSp>
        <p:nvCxnSpPr>
          <p:cNvPr id="23" name="Straight Connector 22">
            <a:extLst>
              <a:ext uri="{FF2B5EF4-FFF2-40B4-BE49-F238E27FC236}">
                <a16:creationId xmlns:a16="http://schemas.microsoft.com/office/drawing/2014/main" id="{FF5FD928-72C9-0247-872D-99A8A6EE3922}"/>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drawing&#10;&#10;Description automatically generated">
            <a:extLst>
              <a:ext uri="{FF2B5EF4-FFF2-40B4-BE49-F238E27FC236}">
                <a16:creationId xmlns:a16="http://schemas.microsoft.com/office/drawing/2014/main" id="{12965101-B47B-4C42-9483-975F83F80D98}"/>
              </a:ext>
            </a:extLst>
          </p:cNvPr>
          <p:cNvPicPr>
            <a:picLocks noChangeAspect="1"/>
          </p:cNvPicPr>
          <p:nvPr userDrawn="1"/>
        </p:nvPicPr>
        <p:blipFill>
          <a:blip r:embed="rId3"/>
          <a:stretch>
            <a:fillRect/>
          </a:stretch>
        </p:blipFill>
        <p:spPr>
          <a:xfrm>
            <a:off x="10487683" y="134308"/>
            <a:ext cx="1682659" cy="751938"/>
          </a:xfrm>
          <a:prstGeom prst="rect">
            <a:avLst/>
          </a:prstGeom>
        </p:spPr>
      </p:pic>
      <p:sp>
        <p:nvSpPr>
          <p:cNvPr id="15" name="Rectangle 14">
            <a:extLst>
              <a:ext uri="{FF2B5EF4-FFF2-40B4-BE49-F238E27FC236}">
                <a16:creationId xmlns:a16="http://schemas.microsoft.com/office/drawing/2014/main" id="{092B0D2E-103B-6945-9B90-8FF4B22CC5E7}"/>
              </a:ext>
            </a:extLst>
          </p:cNvPr>
          <p:cNvSpPr/>
          <p:nvPr userDrawn="1"/>
        </p:nvSpPr>
        <p:spPr>
          <a:xfrm>
            <a:off x="1278988" y="931561"/>
            <a:ext cx="10009478" cy="50373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ubtitle 2">
            <a:extLst>
              <a:ext uri="{FF2B5EF4-FFF2-40B4-BE49-F238E27FC236}">
                <a16:creationId xmlns:a16="http://schemas.microsoft.com/office/drawing/2014/main" id="{15780DA4-1BE8-F345-B614-E888400A6D99}"/>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Title 6">
            <a:extLst>
              <a:ext uri="{FF2B5EF4-FFF2-40B4-BE49-F238E27FC236}">
                <a16:creationId xmlns:a16="http://schemas.microsoft.com/office/drawing/2014/main" id="{24AA68AB-6C5A-F041-8F41-037E4809EA60}"/>
              </a:ext>
            </a:extLst>
          </p:cNvPr>
          <p:cNvSpPr>
            <a:spLocks noGrp="1"/>
          </p:cNvSpPr>
          <p:nvPr>
            <p:ph type="title" hasCustomPrompt="1"/>
          </p:nvPr>
        </p:nvSpPr>
        <p:spPr>
          <a:xfrm>
            <a:off x="2098784" y="1802798"/>
            <a:ext cx="8369886" cy="3294870"/>
          </a:xfrm>
        </p:spPr>
        <p:txBody>
          <a:bodyPr anchor="ctr">
            <a:normAutofit/>
          </a:bodyPr>
          <a:lstStyle>
            <a:lvl1pPr algn="ctr">
              <a:defRPr sz="4800">
                <a:solidFill>
                  <a:srgbClr val="222266"/>
                </a:solidFill>
              </a:defRPr>
            </a:lvl1pPr>
          </a:lstStyle>
          <a:p>
            <a:r>
              <a:rPr lang="en-GB"/>
              <a:t>Quote or pull out information</a:t>
            </a:r>
            <a:endParaRPr lang="en-US"/>
          </a:p>
        </p:txBody>
      </p:sp>
    </p:spTree>
    <p:extLst>
      <p:ext uri="{BB962C8B-B14F-4D97-AF65-F5344CB8AC3E}">
        <p14:creationId xmlns:p14="http://schemas.microsoft.com/office/powerpoint/2010/main" val="271228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3" name="Picture 2" descr="A picture containing photo, close, holding&#10;&#10;Description automatically generated">
            <a:extLst>
              <a:ext uri="{FF2B5EF4-FFF2-40B4-BE49-F238E27FC236}">
                <a16:creationId xmlns:a16="http://schemas.microsoft.com/office/drawing/2014/main" id="{AB6A74EB-9878-A94F-ABDC-3175EF656822}"/>
              </a:ext>
            </a:extLst>
          </p:cNvPr>
          <p:cNvPicPr>
            <a:picLocks noChangeAspect="1"/>
          </p:cNvPicPr>
          <p:nvPr userDrawn="1"/>
        </p:nvPicPr>
        <p:blipFill>
          <a:blip r:embed="rId2"/>
          <a:stretch>
            <a:fillRect/>
          </a:stretch>
        </p:blipFill>
        <p:spPr>
          <a:xfrm>
            <a:off x="0" y="-1"/>
            <a:ext cx="12191998" cy="6857999"/>
          </a:xfrm>
          <a:prstGeom prst="rect">
            <a:avLst/>
          </a:prstGeom>
        </p:spPr>
      </p:pic>
      <p:sp>
        <p:nvSpPr>
          <p:cNvPr id="8" name="Rectangle 7">
            <a:extLst>
              <a:ext uri="{FF2B5EF4-FFF2-40B4-BE49-F238E27FC236}">
                <a16:creationId xmlns:a16="http://schemas.microsoft.com/office/drawing/2014/main" id="{A452C924-0012-5A45-B3F4-DB18AF6F6C87}"/>
              </a:ext>
            </a:extLst>
          </p:cNvPr>
          <p:cNvSpPr/>
          <p:nvPr userDrawn="1"/>
        </p:nvSpPr>
        <p:spPr>
          <a:xfrm>
            <a:off x="21658" y="0"/>
            <a:ext cx="12192000" cy="6858000"/>
          </a:xfrm>
          <a:prstGeom prst="rect">
            <a:avLst/>
          </a:prstGeom>
          <a:solidFill>
            <a:srgbClr val="22226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EF20B87-6DC6-9045-B3BA-3A6548F5F609}"/>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79BD2F29-6ECE-F74B-BC02-526BFD29B6C3}"/>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chemeClr val="bg1"/>
                </a:solidFill>
              </a:rPr>
              <a:t>‹#›</a:t>
            </a:fld>
            <a:endParaRPr lang="en-US" sz="900">
              <a:solidFill>
                <a:schemeClr val="bg1"/>
              </a:solidFill>
            </a:endParaRPr>
          </a:p>
        </p:txBody>
      </p:sp>
      <p:cxnSp>
        <p:nvCxnSpPr>
          <p:cNvPr id="12" name="Straight Connector 11">
            <a:extLst>
              <a:ext uri="{FF2B5EF4-FFF2-40B4-BE49-F238E27FC236}">
                <a16:creationId xmlns:a16="http://schemas.microsoft.com/office/drawing/2014/main" id="{6C06A330-65EC-4947-B610-930DBC8265DD}"/>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131D0016-EBDB-4F48-A8C0-B64B06817100}"/>
              </a:ext>
            </a:extLst>
          </p:cNvPr>
          <p:cNvPicPr>
            <a:picLocks noChangeAspect="1"/>
          </p:cNvPicPr>
          <p:nvPr userDrawn="1"/>
        </p:nvPicPr>
        <p:blipFill>
          <a:blip r:embed="rId3"/>
          <a:stretch>
            <a:fillRect/>
          </a:stretch>
        </p:blipFill>
        <p:spPr>
          <a:xfrm>
            <a:off x="10487683" y="134308"/>
            <a:ext cx="1682659" cy="751938"/>
          </a:xfrm>
          <a:prstGeom prst="rect">
            <a:avLst/>
          </a:prstGeom>
        </p:spPr>
      </p:pic>
      <p:sp>
        <p:nvSpPr>
          <p:cNvPr id="15" name="Subtitle 2">
            <a:extLst>
              <a:ext uri="{FF2B5EF4-FFF2-40B4-BE49-F238E27FC236}">
                <a16:creationId xmlns:a16="http://schemas.microsoft.com/office/drawing/2014/main" id="{3A9F15CB-D853-5547-9240-4C9410A1A0A0}"/>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27 October,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AD5D531B-0D67-4845-9ED0-68A377BFC93D}"/>
              </a:ext>
            </a:extLst>
          </p:cNvPr>
          <p:cNvSpPr/>
          <p:nvPr userDrawn="1"/>
        </p:nvSpPr>
        <p:spPr>
          <a:xfrm>
            <a:off x="1617043" y="1607786"/>
            <a:ext cx="126957" cy="2508448"/>
          </a:xfrm>
          <a:prstGeom prst="rect">
            <a:avLst/>
          </a:prstGeom>
          <a:solidFill>
            <a:srgbClr val="7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5972FA-70FE-A74E-81E8-BE2A464BAAB2}"/>
              </a:ext>
            </a:extLst>
          </p:cNvPr>
          <p:cNvSpPr/>
          <p:nvPr userDrawn="1"/>
        </p:nvSpPr>
        <p:spPr>
          <a:xfrm>
            <a:off x="1713004" y="1607462"/>
            <a:ext cx="7889874" cy="250844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6">
            <a:extLst>
              <a:ext uri="{FF2B5EF4-FFF2-40B4-BE49-F238E27FC236}">
                <a16:creationId xmlns:a16="http://schemas.microsoft.com/office/drawing/2014/main" id="{80B28CFD-C176-F647-9097-2689B3A1CEA7}"/>
              </a:ext>
            </a:extLst>
          </p:cNvPr>
          <p:cNvSpPr>
            <a:spLocks noGrp="1"/>
          </p:cNvSpPr>
          <p:nvPr>
            <p:ph type="title" hasCustomPrompt="1"/>
          </p:nvPr>
        </p:nvSpPr>
        <p:spPr>
          <a:xfrm>
            <a:off x="1955800" y="2185259"/>
            <a:ext cx="6776258" cy="814690"/>
          </a:xfrm>
        </p:spPr>
        <p:txBody>
          <a:bodyPr anchor="t">
            <a:normAutofit/>
          </a:bodyPr>
          <a:lstStyle>
            <a:lvl1pPr>
              <a:defRPr sz="4800">
                <a:solidFill>
                  <a:srgbClr val="222266"/>
                </a:solidFill>
              </a:defRPr>
            </a:lvl1pPr>
          </a:lstStyle>
          <a:p>
            <a:r>
              <a:rPr lang="en-GB"/>
              <a:t>Title</a:t>
            </a:r>
            <a:endParaRPr lang="en-US"/>
          </a:p>
        </p:txBody>
      </p:sp>
      <p:sp>
        <p:nvSpPr>
          <p:cNvPr id="17" name="Text Placeholder 16">
            <a:extLst>
              <a:ext uri="{FF2B5EF4-FFF2-40B4-BE49-F238E27FC236}">
                <a16:creationId xmlns:a16="http://schemas.microsoft.com/office/drawing/2014/main" id="{A1CB4045-050A-DA4A-9DEE-2BAE46B14AC3}"/>
              </a:ext>
            </a:extLst>
          </p:cNvPr>
          <p:cNvSpPr>
            <a:spLocks noGrp="1"/>
          </p:cNvSpPr>
          <p:nvPr>
            <p:ph type="body" sz="quarter" idx="10" hasCustomPrompt="1"/>
          </p:nvPr>
        </p:nvSpPr>
        <p:spPr>
          <a:xfrm>
            <a:off x="1955800" y="3109359"/>
            <a:ext cx="7889875" cy="1280477"/>
          </a:xfrm>
        </p:spPr>
        <p:txBody>
          <a:bodyPr/>
          <a:lstStyle>
            <a:lvl1pPr>
              <a:lnSpc>
                <a:spcPts val="2700"/>
              </a:lnSpc>
              <a:defRPr sz="2000">
                <a:solidFill>
                  <a:srgbClr val="222266"/>
                </a:solidFill>
              </a:defRPr>
            </a:lvl1pPr>
          </a:lstStyle>
          <a:p>
            <a:pPr lvl="0"/>
            <a:r>
              <a:rPr lang="en-GB"/>
              <a:t>Insert sub heading</a:t>
            </a:r>
          </a:p>
        </p:txBody>
      </p:sp>
      <p:sp>
        <p:nvSpPr>
          <p:cNvPr id="18" name="Text Placeholder 5">
            <a:extLst>
              <a:ext uri="{FF2B5EF4-FFF2-40B4-BE49-F238E27FC236}">
                <a16:creationId xmlns:a16="http://schemas.microsoft.com/office/drawing/2014/main" id="{6A733241-7AFE-FF46-8BEB-02619116FCE5}"/>
              </a:ext>
            </a:extLst>
          </p:cNvPr>
          <p:cNvSpPr>
            <a:spLocks noGrp="1"/>
          </p:cNvSpPr>
          <p:nvPr>
            <p:ph type="body" sz="quarter" idx="11" hasCustomPrompt="1"/>
          </p:nvPr>
        </p:nvSpPr>
        <p:spPr>
          <a:xfrm>
            <a:off x="1967992" y="1881388"/>
            <a:ext cx="2227262" cy="228545"/>
          </a:xfrm>
        </p:spPr>
        <p:txBody>
          <a:bodyPr>
            <a:normAutofit/>
          </a:bodyPr>
          <a:lstStyle>
            <a:lvl1pPr marL="0" indent="0">
              <a:buFontTx/>
              <a:buNone/>
              <a:defRPr sz="1000" spc="300">
                <a:solidFill>
                  <a:srgbClr val="222266"/>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Tree>
    <p:extLst>
      <p:ext uri="{BB962C8B-B14F-4D97-AF65-F5344CB8AC3E}">
        <p14:creationId xmlns:p14="http://schemas.microsoft.com/office/powerpoint/2010/main" val="3573475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Scree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632E79-0C6F-2A44-B501-B5ECE2AE7F63}"/>
              </a:ext>
            </a:extLst>
          </p:cNvPr>
          <p:cNvSpPr/>
          <p:nvPr userDrawn="1"/>
        </p:nvSpPr>
        <p:spPr>
          <a:xfrm>
            <a:off x="-37708" y="0"/>
            <a:ext cx="6012839" cy="6858000"/>
          </a:xfrm>
          <a:prstGeom prst="rect">
            <a:avLst/>
          </a:prstGeom>
          <a:solidFill>
            <a:srgbClr val="72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323BB9A-D3F9-B543-89E3-1743DE00F916}"/>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86897A-2938-2B4B-9E7C-9D312CCBA719}"/>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9C28ABD-9E84-2948-B18D-02878E0170DC}"/>
              </a:ext>
            </a:extLst>
          </p:cNvPr>
          <p:cNvPicPr>
            <a:picLocks noChangeAspect="1"/>
          </p:cNvPicPr>
          <p:nvPr userDrawn="1"/>
        </p:nvPicPr>
        <p:blipFill>
          <a:blip r:embed="rId2"/>
          <a:stretch>
            <a:fillRect/>
          </a:stretch>
        </p:blipFill>
        <p:spPr>
          <a:xfrm>
            <a:off x="10487684" y="134308"/>
            <a:ext cx="1682659" cy="751938"/>
          </a:xfrm>
          <a:prstGeom prst="rect">
            <a:avLst/>
          </a:prstGeom>
        </p:spPr>
      </p:pic>
      <p:sp>
        <p:nvSpPr>
          <p:cNvPr id="11" name="Subtitle 2">
            <a:extLst>
              <a:ext uri="{FF2B5EF4-FFF2-40B4-BE49-F238E27FC236}">
                <a16:creationId xmlns:a16="http://schemas.microsoft.com/office/drawing/2014/main" id="{ED00DA1C-EF97-C648-9832-E8C32A6CA1E2}"/>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C33E88F0-A884-BF4E-BCCD-C33A5DCCE0BE}"/>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FB8E05D-6E30-3A4B-B6B1-838A9F23E13F}"/>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sp>
        <p:nvSpPr>
          <p:cNvPr id="15" name="Text Placeholder 5">
            <a:extLst>
              <a:ext uri="{FF2B5EF4-FFF2-40B4-BE49-F238E27FC236}">
                <a16:creationId xmlns:a16="http://schemas.microsoft.com/office/drawing/2014/main" id="{E160523D-9735-1440-9E3E-E1412F54FD3B}"/>
              </a:ext>
            </a:extLst>
          </p:cNvPr>
          <p:cNvSpPr>
            <a:spLocks noGrp="1"/>
          </p:cNvSpPr>
          <p:nvPr>
            <p:ph type="body" sz="quarter" idx="11" hasCustomPrompt="1"/>
          </p:nvPr>
        </p:nvSpPr>
        <p:spPr>
          <a:xfrm>
            <a:off x="6554048" y="1405837"/>
            <a:ext cx="2227262" cy="312738"/>
          </a:xfrm>
        </p:spPr>
        <p:txBody>
          <a:bodyPr>
            <a:normAutofit/>
          </a:bodyPr>
          <a:lstStyle>
            <a:lvl1pPr marL="0" indent="0">
              <a:buFontTx/>
              <a:buNone/>
              <a:defRPr sz="1000" spc="300">
                <a:solidFill>
                  <a:srgbClr val="222266"/>
                </a:solidFill>
                <a:latin typeface="Trebuchet MS" panose="020B070302020209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7" name="Title 1">
            <a:extLst>
              <a:ext uri="{FF2B5EF4-FFF2-40B4-BE49-F238E27FC236}">
                <a16:creationId xmlns:a16="http://schemas.microsoft.com/office/drawing/2014/main" id="{AF226E26-4F7F-1144-8463-02E5F908DA2F}"/>
              </a:ext>
            </a:extLst>
          </p:cNvPr>
          <p:cNvSpPr>
            <a:spLocks noGrp="1"/>
          </p:cNvSpPr>
          <p:nvPr>
            <p:ph type="ctrTitle"/>
          </p:nvPr>
        </p:nvSpPr>
        <p:spPr>
          <a:xfrm>
            <a:off x="6554048" y="1896861"/>
            <a:ext cx="2376118" cy="3798444"/>
          </a:xfrm>
        </p:spPr>
        <p:txBody>
          <a:bodyPr anchor="t">
            <a:normAutofit/>
          </a:bodyPr>
          <a:lstStyle>
            <a:lvl1pPr algn="l">
              <a:lnSpc>
                <a:spcPts val="1780"/>
              </a:lnSpc>
              <a:defRPr sz="1400" b="1">
                <a:solidFill>
                  <a:srgbClr val="222266"/>
                </a:solidFill>
                <a:latin typeface="Trebuchet MS" panose="020B0703020202090204" pitchFamily="34" charset="0"/>
                <a:ea typeface="Tahoma" panose="020B0604030504040204" pitchFamily="34" charset="0"/>
                <a:cs typeface="Tahoma" panose="020B0604030504040204" pitchFamily="34" charset="0"/>
              </a:defRPr>
            </a:lvl1pPr>
          </a:lstStyle>
          <a:p>
            <a:r>
              <a:rPr lang="en-GB"/>
              <a:t>Click to edit Master title style</a:t>
            </a:r>
            <a:endParaRPr lang="en-US"/>
          </a:p>
        </p:txBody>
      </p:sp>
      <p:sp>
        <p:nvSpPr>
          <p:cNvPr id="19" name="Text Placeholder 4">
            <a:extLst>
              <a:ext uri="{FF2B5EF4-FFF2-40B4-BE49-F238E27FC236}">
                <a16:creationId xmlns:a16="http://schemas.microsoft.com/office/drawing/2014/main" id="{327ECEC1-EE56-A543-B0D0-E074ED8A1534}"/>
              </a:ext>
            </a:extLst>
          </p:cNvPr>
          <p:cNvSpPr>
            <a:spLocks noGrp="1"/>
          </p:cNvSpPr>
          <p:nvPr>
            <p:ph type="body" sz="quarter" idx="12" hasCustomPrompt="1"/>
          </p:nvPr>
        </p:nvSpPr>
        <p:spPr>
          <a:xfrm>
            <a:off x="9086468" y="1897063"/>
            <a:ext cx="2411412" cy="3798887"/>
          </a:xfrm>
        </p:spPr>
        <p:txBody>
          <a:bodyPr>
            <a:normAutofit/>
          </a:bodyPr>
          <a:lstStyle>
            <a:lvl1pPr>
              <a:defRPr sz="1400" b="1"/>
            </a:lvl1pPr>
          </a:lstStyle>
          <a:p>
            <a:pPr lvl="0"/>
            <a:r>
              <a:rPr lang="en-GB"/>
              <a:t>Click to edit Master title style</a:t>
            </a:r>
            <a:endParaRPr lang="en-US"/>
          </a:p>
        </p:txBody>
      </p:sp>
    </p:spTree>
    <p:extLst>
      <p:ext uri="{BB962C8B-B14F-4D97-AF65-F5344CB8AC3E}">
        <p14:creationId xmlns:p14="http://schemas.microsoft.com/office/powerpoint/2010/main" val="380505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Screen Slide Photo">
    <p:spTree>
      <p:nvGrpSpPr>
        <p:cNvPr id="1" name=""/>
        <p:cNvGrpSpPr/>
        <p:nvPr/>
      </p:nvGrpSpPr>
      <p:grpSpPr>
        <a:xfrm>
          <a:off x="0" y="0"/>
          <a:ext cx="0" cy="0"/>
          <a:chOff x="0" y="0"/>
          <a:chExt cx="0" cy="0"/>
        </a:xfrm>
      </p:grpSpPr>
      <p:pic>
        <p:nvPicPr>
          <p:cNvPr id="3" name="Picture 2" descr="A picture containing person, holding, woman, black&#10;&#10;Description automatically generated">
            <a:extLst>
              <a:ext uri="{FF2B5EF4-FFF2-40B4-BE49-F238E27FC236}">
                <a16:creationId xmlns:a16="http://schemas.microsoft.com/office/drawing/2014/main" id="{01B23B94-1B78-D941-A280-C46122B67E4F}"/>
              </a:ext>
            </a:extLst>
          </p:cNvPr>
          <p:cNvPicPr>
            <a:picLocks noChangeAspect="1"/>
          </p:cNvPicPr>
          <p:nvPr userDrawn="1"/>
        </p:nvPicPr>
        <p:blipFill>
          <a:blip r:embed="rId2"/>
          <a:stretch>
            <a:fillRect/>
          </a:stretch>
        </p:blipFill>
        <p:spPr>
          <a:xfrm>
            <a:off x="0" y="22052"/>
            <a:ext cx="7900660" cy="6935694"/>
          </a:xfrm>
          <a:prstGeom prst="rect">
            <a:avLst/>
          </a:prstGeom>
        </p:spPr>
      </p:pic>
      <p:sp>
        <p:nvSpPr>
          <p:cNvPr id="6" name="Rectangle 5">
            <a:extLst>
              <a:ext uri="{FF2B5EF4-FFF2-40B4-BE49-F238E27FC236}">
                <a16:creationId xmlns:a16="http://schemas.microsoft.com/office/drawing/2014/main" id="{E4632E79-0C6F-2A44-B501-B5ECE2AE7F63}"/>
              </a:ext>
            </a:extLst>
          </p:cNvPr>
          <p:cNvSpPr/>
          <p:nvPr userDrawn="1"/>
        </p:nvSpPr>
        <p:spPr>
          <a:xfrm>
            <a:off x="743400" y="1636712"/>
            <a:ext cx="6249071" cy="37063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323BB9A-D3F9-B543-89E3-1743DE00F916}"/>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86897A-2938-2B4B-9E7C-9D312CCBA719}"/>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9C28ABD-9E84-2948-B18D-02878E0170DC}"/>
              </a:ext>
            </a:extLst>
          </p:cNvPr>
          <p:cNvPicPr>
            <a:picLocks noChangeAspect="1"/>
          </p:cNvPicPr>
          <p:nvPr userDrawn="1"/>
        </p:nvPicPr>
        <p:blipFill>
          <a:blip r:embed="rId3"/>
          <a:stretch>
            <a:fillRect/>
          </a:stretch>
        </p:blipFill>
        <p:spPr>
          <a:xfrm>
            <a:off x="10487684" y="134308"/>
            <a:ext cx="1682659" cy="751938"/>
          </a:xfrm>
          <a:prstGeom prst="rect">
            <a:avLst/>
          </a:prstGeom>
        </p:spPr>
      </p:pic>
      <p:sp>
        <p:nvSpPr>
          <p:cNvPr id="11" name="Subtitle 2">
            <a:extLst>
              <a:ext uri="{FF2B5EF4-FFF2-40B4-BE49-F238E27FC236}">
                <a16:creationId xmlns:a16="http://schemas.microsoft.com/office/drawing/2014/main" id="{ED00DA1C-EF97-C648-9832-E8C32A6CA1E2}"/>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C33E88F0-A884-BF4E-BCCD-C33A5DCCE0BE}"/>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DFB8E05D-6E30-3A4B-B6B1-838A9F23E13F}"/>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sp>
        <p:nvSpPr>
          <p:cNvPr id="15" name="Text Placeholder 5">
            <a:extLst>
              <a:ext uri="{FF2B5EF4-FFF2-40B4-BE49-F238E27FC236}">
                <a16:creationId xmlns:a16="http://schemas.microsoft.com/office/drawing/2014/main" id="{E160523D-9735-1440-9E3E-E1412F54FD3B}"/>
              </a:ext>
            </a:extLst>
          </p:cNvPr>
          <p:cNvSpPr>
            <a:spLocks noGrp="1"/>
          </p:cNvSpPr>
          <p:nvPr>
            <p:ph type="body" sz="quarter" idx="11" hasCustomPrompt="1"/>
          </p:nvPr>
        </p:nvSpPr>
        <p:spPr>
          <a:xfrm>
            <a:off x="8462774" y="1405837"/>
            <a:ext cx="2227262" cy="312738"/>
          </a:xfrm>
        </p:spPr>
        <p:txBody>
          <a:bodyPr>
            <a:normAutofit/>
          </a:bodyPr>
          <a:lstStyle>
            <a:lvl1pPr marL="0" indent="0">
              <a:buFontTx/>
              <a:buNone/>
              <a:defRPr sz="1000" spc="300">
                <a:solidFill>
                  <a:srgbClr val="222266"/>
                </a:solidFill>
                <a:latin typeface="Trebuchet MS" panose="020B070302020209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17" name="Title 1">
            <a:extLst>
              <a:ext uri="{FF2B5EF4-FFF2-40B4-BE49-F238E27FC236}">
                <a16:creationId xmlns:a16="http://schemas.microsoft.com/office/drawing/2014/main" id="{AF226E26-4F7F-1144-8463-02E5F908DA2F}"/>
              </a:ext>
            </a:extLst>
          </p:cNvPr>
          <p:cNvSpPr>
            <a:spLocks noGrp="1"/>
          </p:cNvSpPr>
          <p:nvPr>
            <p:ph type="ctrTitle"/>
          </p:nvPr>
        </p:nvSpPr>
        <p:spPr>
          <a:xfrm>
            <a:off x="8462773" y="1896861"/>
            <a:ext cx="2938233" cy="3798444"/>
          </a:xfrm>
        </p:spPr>
        <p:txBody>
          <a:bodyPr anchor="t">
            <a:normAutofit/>
          </a:bodyPr>
          <a:lstStyle>
            <a:lvl1pPr algn="l">
              <a:lnSpc>
                <a:spcPts val="1780"/>
              </a:lnSpc>
              <a:defRPr sz="1400" b="1">
                <a:solidFill>
                  <a:srgbClr val="222266"/>
                </a:solidFill>
                <a:latin typeface="Trebuchet MS" panose="020B0703020202090204" pitchFamily="34" charset="0"/>
                <a:ea typeface="Tahoma" panose="020B0604030504040204" pitchFamily="34" charset="0"/>
                <a:cs typeface="Tahoma" panose="020B0604030504040204" pitchFamily="34" charset="0"/>
              </a:defRPr>
            </a:lvl1pPr>
          </a:lstStyle>
          <a:p>
            <a:r>
              <a:rPr lang="en-GB"/>
              <a:t>Click to edit Master title style</a:t>
            </a:r>
            <a:endParaRPr lang="en-US"/>
          </a:p>
        </p:txBody>
      </p:sp>
      <p:sp>
        <p:nvSpPr>
          <p:cNvPr id="23" name="Content Placeholder 8">
            <a:extLst>
              <a:ext uri="{FF2B5EF4-FFF2-40B4-BE49-F238E27FC236}">
                <a16:creationId xmlns:a16="http://schemas.microsoft.com/office/drawing/2014/main" id="{A8B564AC-82C1-4146-9351-8ABCD73D1701}"/>
              </a:ext>
            </a:extLst>
          </p:cNvPr>
          <p:cNvSpPr>
            <a:spLocks noGrp="1"/>
          </p:cNvSpPr>
          <p:nvPr>
            <p:ph sz="quarter" idx="14"/>
          </p:nvPr>
        </p:nvSpPr>
        <p:spPr>
          <a:xfrm>
            <a:off x="1200870" y="2041664"/>
            <a:ext cx="2259506" cy="2774672"/>
          </a:xfrm>
        </p:spPr>
        <p:txBody>
          <a:bodyPr/>
          <a:lstStyle/>
          <a:p>
            <a:pPr lvl="0"/>
            <a:endParaRPr lang="en-US"/>
          </a:p>
        </p:txBody>
      </p:sp>
      <p:sp>
        <p:nvSpPr>
          <p:cNvPr id="25" name="Text Placeholder 24">
            <a:extLst>
              <a:ext uri="{FF2B5EF4-FFF2-40B4-BE49-F238E27FC236}">
                <a16:creationId xmlns:a16="http://schemas.microsoft.com/office/drawing/2014/main" id="{3A8A8715-EABF-B34B-8960-3B6732F60815}"/>
              </a:ext>
            </a:extLst>
          </p:cNvPr>
          <p:cNvSpPr>
            <a:spLocks noGrp="1"/>
          </p:cNvSpPr>
          <p:nvPr>
            <p:ph type="body" sz="quarter" idx="15"/>
          </p:nvPr>
        </p:nvSpPr>
        <p:spPr>
          <a:xfrm>
            <a:off x="3867935" y="2052498"/>
            <a:ext cx="2532062" cy="2763838"/>
          </a:xfrm>
        </p:spPr>
        <p:txBody>
          <a:bodyPr>
            <a:normAutofit/>
          </a:bodyPr>
          <a:lstStyle>
            <a:lvl1pPr>
              <a:defRPr sz="2000">
                <a:solidFill>
                  <a:srgbClr val="22226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a:t>
            </a:r>
          </a:p>
        </p:txBody>
      </p:sp>
    </p:spTree>
    <p:extLst>
      <p:ext uri="{BB962C8B-B14F-4D97-AF65-F5344CB8AC3E}">
        <p14:creationId xmlns:p14="http://schemas.microsoft.com/office/powerpoint/2010/main" val="69396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8477B1C-9FB5-7740-A86A-4D564E688A19}"/>
              </a:ext>
            </a:extLst>
          </p:cNvPr>
          <p:cNvCxnSpPr>
            <a:cxnSpLocks/>
          </p:cNvCxnSpPr>
          <p:nvPr userDrawn="1"/>
        </p:nvCxnSpPr>
        <p:spPr>
          <a:xfrm>
            <a:off x="11401007"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BBCCD1B4-51FC-B043-946E-EC6C699F0ADE}"/>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rgbClr val="222266"/>
                </a:solidFill>
              </a:rPr>
              <a:t>‹#›</a:t>
            </a:fld>
            <a:endParaRPr lang="en-US" sz="900">
              <a:solidFill>
                <a:srgbClr val="222266"/>
              </a:solidFill>
            </a:endParaRPr>
          </a:p>
        </p:txBody>
      </p:sp>
      <p:cxnSp>
        <p:nvCxnSpPr>
          <p:cNvPr id="12" name="Straight Connector 11">
            <a:extLst>
              <a:ext uri="{FF2B5EF4-FFF2-40B4-BE49-F238E27FC236}">
                <a16:creationId xmlns:a16="http://schemas.microsoft.com/office/drawing/2014/main" id="{9295689B-FA87-A944-82BF-692D67C32F6B}"/>
              </a:ext>
            </a:extLst>
          </p:cNvPr>
          <p:cNvCxnSpPr>
            <a:cxnSpLocks/>
          </p:cNvCxnSpPr>
          <p:nvPr userDrawn="1"/>
        </p:nvCxnSpPr>
        <p:spPr>
          <a:xfrm>
            <a:off x="405059" y="6484028"/>
            <a:ext cx="541934" cy="0"/>
          </a:xfrm>
          <a:prstGeom prst="line">
            <a:avLst/>
          </a:prstGeom>
          <a:ln w="12700">
            <a:solidFill>
              <a:srgbClr val="22226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5831DA2-C542-0942-ABE2-FC8490A6124C}"/>
              </a:ext>
            </a:extLst>
          </p:cNvPr>
          <p:cNvPicPr>
            <a:picLocks noChangeAspect="1"/>
          </p:cNvPicPr>
          <p:nvPr userDrawn="1"/>
        </p:nvPicPr>
        <p:blipFill>
          <a:blip r:embed="rId2"/>
          <a:stretch>
            <a:fillRect/>
          </a:stretch>
        </p:blipFill>
        <p:spPr>
          <a:xfrm>
            <a:off x="10487684" y="134308"/>
            <a:ext cx="1682659" cy="751938"/>
          </a:xfrm>
          <a:prstGeom prst="rect">
            <a:avLst/>
          </a:prstGeom>
        </p:spPr>
      </p:pic>
      <p:sp>
        <p:nvSpPr>
          <p:cNvPr id="13" name="Subtitle 2">
            <a:extLst>
              <a:ext uri="{FF2B5EF4-FFF2-40B4-BE49-F238E27FC236}">
                <a16:creationId xmlns:a16="http://schemas.microsoft.com/office/drawing/2014/main" id="{4DD6C090-32E0-6743-960E-A97ED7C6752C}"/>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rgbClr val="222266"/>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rgbClr val="222266"/>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descr="A picture containing clock&#10;&#10;Description automatically generated">
            <a:extLst>
              <a:ext uri="{FF2B5EF4-FFF2-40B4-BE49-F238E27FC236}">
                <a16:creationId xmlns:a16="http://schemas.microsoft.com/office/drawing/2014/main" id="{6FE10891-0E15-B24D-A7AC-F37D65BEFE9D}"/>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Tree>
    <p:extLst>
      <p:ext uri="{BB962C8B-B14F-4D97-AF65-F5344CB8AC3E}">
        <p14:creationId xmlns:p14="http://schemas.microsoft.com/office/powerpoint/2010/main" val="274268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C7D382-FB61-124E-8DBA-61954F59A953}"/>
              </a:ext>
            </a:extLst>
          </p:cNvPr>
          <p:cNvSpPr/>
          <p:nvPr userDrawn="1"/>
        </p:nvSpPr>
        <p:spPr>
          <a:xfrm>
            <a:off x="0" y="0"/>
            <a:ext cx="12398188" cy="6858000"/>
          </a:xfrm>
          <a:prstGeom prst="rect">
            <a:avLst/>
          </a:prstGeom>
          <a:solidFill>
            <a:srgbClr val="222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C3B5C0F-FD0F-1F4C-9D49-AAE2F47BBC1F}"/>
              </a:ext>
            </a:extLst>
          </p:cNvPr>
          <p:cNvCxnSpPr>
            <a:cxnSpLocks/>
          </p:cNvCxnSpPr>
          <p:nvPr userDrawn="1"/>
        </p:nvCxnSpPr>
        <p:spPr>
          <a:xfrm>
            <a:off x="11401007"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FE20FFA1-2143-1F4A-9D29-822AE0042CE4}"/>
              </a:ext>
            </a:extLst>
          </p:cNvPr>
          <p:cNvSpPr txBox="1">
            <a:spLocks/>
          </p:cNvSpPr>
          <p:nvPr userDrawn="1"/>
        </p:nvSpPr>
        <p:spPr>
          <a:xfrm>
            <a:off x="10567724" y="6527634"/>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r"/>
            <a:fld id="{5484B9AB-EE33-DC47-8FF8-64F1DBE0C2C7}" type="slidenum">
              <a:rPr lang="en-GB" sz="900" smtClean="0">
                <a:solidFill>
                  <a:schemeClr val="bg1"/>
                </a:solidFill>
              </a:rPr>
              <a:t>‹#›</a:t>
            </a:fld>
            <a:endParaRPr lang="en-US" sz="900">
              <a:solidFill>
                <a:schemeClr val="bg1"/>
              </a:solidFill>
            </a:endParaRPr>
          </a:p>
        </p:txBody>
      </p:sp>
      <p:cxnSp>
        <p:nvCxnSpPr>
          <p:cNvPr id="11" name="Straight Connector 10">
            <a:extLst>
              <a:ext uri="{FF2B5EF4-FFF2-40B4-BE49-F238E27FC236}">
                <a16:creationId xmlns:a16="http://schemas.microsoft.com/office/drawing/2014/main" id="{7D28FC7E-58D6-5143-92B7-22B5955F9103}"/>
              </a:ext>
            </a:extLst>
          </p:cNvPr>
          <p:cNvCxnSpPr>
            <a:cxnSpLocks/>
          </p:cNvCxnSpPr>
          <p:nvPr userDrawn="1"/>
        </p:nvCxnSpPr>
        <p:spPr>
          <a:xfrm>
            <a:off x="405059" y="6484028"/>
            <a:ext cx="54193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EA06D6A0-A2C2-A147-AB82-949DD3D6537C}"/>
              </a:ext>
            </a:extLst>
          </p:cNvPr>
          <p:cNvPicPr>
            <a:picLocks noChangeAspect="1"/>
          </p:cNvPicPr>
          <p:nvPr userDrawn="1"/>
        </p:nvPicPr>
        <p:blipFill>
          <a:blip r:embed="rId2"/>
          <a:stretch>
            <a:fillRect/>
          </a:stretch>
        </p:blipFill>
        <p:spPr>
          <a:xfrm>
            <a:off x="10487683" y="134308"/>
            <a:ext cx="1682659" cy="751938"/>
          </a:xfrm>
          <a:prstGeom prst="rect">
            <a:avLst/>
          </a:prstGeom>
        </p:spPr>
      </p:pic>
      <p:pic>
        <p:nvPicPr>
          <p:cNvPr id="13" name="Picture 12" descr="A picture containing clock&#10;&#10;Description automatically generated">
            <a:extLst>
              <a:ext uri="{FF2B5EF4-FFF2-40B4-BE49-F238E27FC236}">
                <a16:creationId xmlns:a16="http://schemas.microsoft.com/office/drawing/2014/main" id="{8F35A04D-29BB-D648-9F3C-227263D4F78C}"/>
              </a:ext>
            </a:extLst>
          </p:cNvPr>
          <p:cNvPicPr>
            <a:picLocks noChangeAspect="1"/>
          </p:cNvPicPr>
          <p:nvPr userDrawn="1"/>
        </p:nvPicPr>
        <p:blipFill>
          <a:blip r:embed="rId3">
            <a:alphaModFix amt="17000"/>
          </a:blip>
          <a:stretch>
            <a:fillRect/>
          </a:stretch>
        </p:blipFill>
        <p:spPr>
          <a:xfrm>
            <a:off x="0" y="886246"/>
            <a:ext cx="1919717" cy="5225143"/>
          </a:xfrm>
          <a:prstGeom prst="rect">
            <a:avLst/>
          </a:prstGeom>
        </p:spPr>
      </p:pic>
      <p:sp>
        <p:nvSpPr>
          <p:cNvPr id="14" name="Subtitle 2">
            <a:extLst>
              <a:ext uri="{FF2B5EF4-FFF2-40B4-BE49-F238E27FC236}">
                <a16:creationId xmlns:a16="http://schemas.microsoft.com/office/drawing/2014/main" id="{BF4161CA-D930-A24D-8A00-AD058BCBE281}"/>
              </a:ext>
            </a:extLst>
          </p:cNvPr>
          <p:cNvSpPr txBox="1">
            <a:spLocks/>
          </p:cNvSpPr>
          <p:nvPr userDrawn="1"/>
        </p:nvSpPr>
        <p:spPr>
          <a:xfrm>
            <a:off x="419100" y="6527866"/>
            <a:ext cx="1408670" cy="276862"/>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600">
                <a:solidFill>
                  <a:schemeClr val="bg1"/>
                </a:solidFill>
                <a:latin typeface="Tahoma" panose="020B0604030504040204" pitchFamily="34" charset="0"/>
                <a:ea typeface="Tahoma" panose="020B0604030504040204" pitchFamily="34" charset="0"/>
                <a:cs typeface="Tahoma" panose="020B0604030504040204" pitchFamily="34" charset="0"/>
              </a:rPr>
              <a:t>20 May, 2020 | © </a:t>
            </a:r>
            <a:r>
              <a:rPr lang="en-GB" sz="600" err="1">
                <a:solidFill>
                  <a:schemeClr val="bg1"/>
                </a:solidFill>
                <a:latin typeface="Tahoma" panose="020B0604030504040204" pitchFamily="34" charset="0"/>
                <a:ea typeface="Tahoma" panose="020B0604030504040204" pitchFamily="34" charset="0"/>
                <a:cs typeface="Tahoma" panose="020B0604030504040204" pitchFamily="34" charset="0"/>
              </a:rPr>
              <a:t>HERoS</a:t>
            </a:r>
            <a:endParaRPr lang="en-US" sz="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887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DDBF4-279D-1045-83A8-64C0192744E6}"/>
              </a:ext>
            </a:extLst>
          </p:cNvPr>
          <p:cNvSpPr>
            <a:spLocks noGrp="1"/>
          </p:cNvSpPr>
          <p:nvPr>
            <p:ph type="title"/>
          </p:nvPr>
        </p:nvSpPr>
        <p:spPr>
          <a:xfrm>
            <a:off x="838200" y="410368"/>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D56587-A22E-A44C-85B1-1A6DAF33C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0"/>
            <a:endParaRPr lang="en-GB"/>
          </a:p>
          <a:p>
            <a:pPr lvl="0"/>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B68549-A176-9649-8BBC-12D222D81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27E0B-B6B8-D941-BD71-103E53FD9F38}" type="datetimeFigureOut">
              <a:rPr lang="en-US" smtClean="0"/>
              <a:t>10/27/2020</a:t>
            </a:fld>
            <a:endParaRPr lang="en-US"/>
          </a:p>
        </p:txBody>
      </p:sp>
      <p:sp>
        <p:nvSpPr>
          <p:cNvPr id="5" name="Footer Placeholder 4">
            <a:extLst>
              <a:ext uri="{FF2B5EF4-FFF2-40B4-BE49-F238E27FC236}">
                <a16:creationId xmlns:a16="http://schemas.microsoft.com/office/drawing/2014/main" id="{E5E395A4-25D5-6C47-9D6E-2A64EA547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C9DA1-E313-9E44-B6BA-A7631F35DC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7B4C9-4369-7D4A-9C3E-2C16D55A77C5}" type="slidenum">
              <a:rPr lang="en-US" smtClean="0"/>
              <a:t>‹#›</a:t>
            </a:fld>
            <a:endParaRPr lang="en-US"/>
          </a:p>
        </p:txBody>
      </p:sp>
    </p:spTree>
    <p:extLst>
      <p:ext uri="{BB962C8B-B14F-4D97-AF65-F5344CB8AC3E}">
        <p14:creationId xmlns:p14="http://schemas.microsoft.com/office/powerpoint/2010/main" val="614084460"/>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60" r:id="rId3"/>
    <p:sldLayoutId id="2147483666" r:id="rId4"/>
    <p:sldLayoutId id="2147483661" r:id="rId5"/>
    <p:sldLayoutId id="2147483665" r:id="rId6"/>
    <p:sldLayoutId id="2147483670" r:id="rId7"/>
    <p:sldLayoutId id="2147483650" r:id="rId8"/>
    <p:sldLayoutId id="2147483663" r:id="rId9"/>
    <p:sldLayoutId id="2147483669" r:id="rId10"/>
    <p:sldLayoutId id="2147483675" r:id="rId11"/>
    <p:sldLayoutId id="2147483674" r:id="rId12"/>
    <p:sldLayoutId id="2147483668" r:id="rId13"/>
    <p:sldLayoutId id="2147483673" r:id="rId14"/>
    <p:sldLayoutId id="2147483676" r:id="rId15"/>
  </p:sldLayoutIdLst>
  <p:txStyles>
    <p:titleStyle>
      <a:lvl1pPr algn="l" defTabSz="914400" rtl="0" eaLnBrk="1" latinLnBrk="0" hangingPunct="1">
        <a:lnSpc>
          <a:spcPct val="90000"/>
        </a:lnSpc>
        <a:spcBef>
          <a:spcPct val="0"/>
        </a:spcBef>
        <a:buNone/>
        <a:defRPr sz="4400" kern="1200">
          <a:solidFill>
            <a:srgbClr val="002060"/>
          </a:solidFill>
          <a:latin typeface="Trebuchet MS" panose="020B070302020209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rgbClr val="222266"/>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69FB-A465-FB41-83CB-ACC364716A62}"/>
              </a:ext>
            </a:extLst>
          </p:cNvPr>
          <p:cNvSpPr>
            <a:spLocks noGrp="1"/>
          </p:cNvSpPr>
          <p:nvPr>
            <p:ph type="title"/>
          </p:nvPr>
        </p:nvSpPr>
        <p:spPr/>
        <p:txBody>
          <a:bodyPr>
            <a:normAutofit/>
          </a:bodyPr>
          <a:lstStyle/>
          <a:p>
            <a:r>
              <a:rPr lang="en-US" sz="4800" err="1"/>
              <a:t>HERoS</a:t>
            </a:r>
            <a:r>
              <a:rPr lang="en-US" sz="4800"/>
              <a:t> – webinar on the results from the rapid response phase</a:t>
            </a:r>
          </a:p>
        </p:txBody>
      </p:sp>
      <p:sp>
        <p:nvSpPr>
          <p:cNvPr id="3" name="Text Placeholder 2">
            <a:extLst>
              <a:ext uri="{FF2B5EF4-FFF2-40B4-BE49-F238E27FC236}">
                <a16:creationId xmlns:a16="http://schemas.microsoft.com/office/drawing/2014/main" id="{7FD5B7D9-F8A5-1E4C-860F-F9D3AF64F31A}"/>
              </a:ext>
            </a:extLst>
          </p:cNvPr>
          <p:cNvSpPr>
            <a:spLocks noGrp="1"/>
          </p:cNvSpPr>
          <p:nvPr>
            <p:ph type="body" sz="quarter" idx="11"/>
          </p:nvPr>
        </p:nvSpPr>
        <p:spPr/>
        <p:txBody>
          <a:bodyPr>
            <a:normAutofit lnSpcReduction="10000"/>
          </a:bodyPr>
          <a:lstStyle/>
          <a:p>
            <a:r>
              <a:rPr lang="en-US"/>
              <a:t>27 October 2020</a:t>
            </a:r>
          </a:p>
        </p:txBody>
      </p:sp>
      <p:pic>
        <p:nvPicPr>
          <p:cNvPr id="7" name="Picture 6" descr="Graphical user interface, application&#10;&#10;Description automatically generated">
            <a:extLst>
              <a:ext uri="{FF2B5EF4-FFF2-40B4-BE49-F238E27FC236}">
                <a16:creationId xmlns:a16="http://schemas.microsoft.com/office/drawing/2014/main" id="{79ABD014-C9C7-4A3E-BB82-F655918EE7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1562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5738-E746-284E-88DD-3E8750727FF8}"/>
              </a:ext>
            </a:extLst>
          </p:cNvPr>
          <p:cNvSpPr>
            <a:spLocks noGrp="1"/>
          </p:cNvSpPr>
          <p:nvPr>
            <p:ph type="title"/>
          </p:nvPr>
        </p:nvSpPr>
        <p:spPr>
          <a:xfrm>
            <a:off x="1653794" y="2220192"/>
            <a:ext cx="7889874" cy="1208808"/>
          </a:xfrm>
        </p:spPr>
        <p:txBody>
          <a:bodyPr>
            <a:noAutofit/>
          </a:bodyPr>
          <a:lstStyle/>
          <a:p>
            <a:pPr algn="ctr"/>
            <a:r>
              <a:rPr lang="en-US" sz="2800"/>
              <a:t>D2.1 “Local response and recommendations”</a:t>
            </a:r>
            <a:endParaRPr lang="en-US" sz="2800">
              <a:solidFill>
                <a:srgbClr val="FF0000"/>
              </a:solidFill>
            </a:endParaRPr>
          </a:p>
        </p:txBody>
      </p:sp>
      <p:sp>
        <p:nvSpPr>
          <p:cNvPr id="3" name="Text Placeholder 2">
            <a:extLst>
              <a:ext uri="{FF2B5EF4-FFF2-40B4-BE49-F238E27FC236}">
                <a16:creationId xmlns:a16="http://schemas.microsoft.com/office/drawing/2014/main" id="{BE5FF7B9-41FB-CC45-B51D-67B8C5E8049B}"/>
              </a:ext>
            </a:extLst>
          </p:cNvPr>
          <p:cNvSpPr>
            <a:spLocks noGrp="1"/>
          </p:cNvSpPr>
          <p:nvPr>
            <p:ph type="body" sz="quarter" idx="10"/>
          </p:nvPr>
        </p:nvSpPr>
        <p:spPr>
          <a:xfrm>
            <a:off x="1707896" y="3587489"/>
            <a:ext cx="7781670" cy="494376"/>
          </a:xfrm>
        </p:spPr>
        <p:txBody>
          <a:bodyPr>
            <a:normAutofit/>
          </a:bodyPr>
          <a:lstStyle/>
          <a:p>
            <a:r>
              <a:rPr lang="en-US" sz="1600" b="1"/>
              <a:t>Tina Comes &amp; Mikhail Sirenko (Delft University of Technology)</a:t>
            </a:r>
          </a:p>
        </p:txBody>
      </p:sp>
      <p:sp>
        <p:nvSpPr>
          <p:cNvPr id="4" name="Text Placeholder 3">
            <a:extLst>
              <a:ext uri="{FF2B5EF4-FFF2-40B4-BE49-F238E27FC236}">
                <a16:creationId xmlns:a16="http://schemas.microsoft.com/office/drawing/2014/main" id="{E9E50A0A-80B6-9643-87A4-B43B4F0980C9}"/>
              </a:ext>
            </a:extLst>
          </p:cNvPr>
          <p:cNvSpPr>
            <a:spLocks noGrp="1"/>
          </p:cNvSpPr>
          <p:nvPr>
            <p:ph type="body" sz="quarter" idx="11"/>
          </p:nvPr>
        </p:nvSpPr>
        <p:spPr>
          <a:xfrm>
            <a:off x="1707896" y="1652789"/>
            <a:ext cx="7664704" cy="214111"/>
          </a:xfrm>
        </p:spPr>
        <p:txBody>
          <a:bodyPr>
            <a:normAutofit fontScale="92500" lnSpcReduction="20000"/>
          </a:bodyPr>
          <a:lstStyle/>
          <a:p>
            <a:r>
              <a:rPr lang="en-US" sz="1200" b="1"/>
              <a:t>Health Emergency Response in Interconnected Systems (</a:t>
            </a:r>
            <a:r>
              <a:rPr lang="en-US" sz="1200" b="1" err="1"/>
              <a:t>HERoS</a:t>
            </a:r>
            <a:r>
              <a:rPr lang="en-US" sz="1200" b="1"/>
              <a:t>) </a:t>
            </a:r>
          </a:p>
        </p:txBody>
      </p:sp>
    </p:spTree>
    <p:extLst>
      <p:ext uri="{BB962C8B-B14F-4D97-AF65-F5344CB8AC3E}">
        <p14:creationId xmlns:p14="http://schemas.microsoft.com/office/powerpoint/2010/main" val="1338746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519A84-730E-4C59-906F-607B6D218FCD}"/>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D2.1 Objectives and methods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Autofit/>
          </a:bodyPr>
          <a:lstStyle/>
          <a:p>
            <a:pPr marL="0" lvl="1"/>
            <a:r>
              <a:rPr lang="en-US" sz="2200">
                <a:latin typeface="Trebuchet MS" panose="020B0603020202020204" pitchFamily="34" charset="0"/>
              </a:rPr>
              <a:t>Objectives: </a:t>
            </a:r>
          </a:p>
          <a:p>
            <a:pPr lvl="1" indent="-457200">
              <a:buFont typeface="Arial" panose="020B0604020202020204" pitchFamily="34" charset="0"/>
              <a:buChar char="•"/>
            </a:pPr>
            <a:r>
              <a:rPr lang="en-US" sz="2200">
                <a:latin typeface="Trebuchet MS" panose="020B0603020202020204" pitchFamily="34" charset="0"/>
              </a:rPr>
              <a:t>Understand spread of COVID-19 at </a:t>
            </a:r>
            <a:r>
              <a:rPr lang="en-US" sz="2200" b="1">
                <a:latin typeface="Trebuchet MS" panose="020B0603020202020204" pitchFamily="34" charset="0"/>
              </a:rPr>
              <a:t>urban scale</a:t>
            </a:r>
            <a:r>
              <a:rPr lang="en-US" sz="2200">
                <a:latin typeface="Trebuchet MS" panose="020B0603020202020204" pitchFamily="34" charset="0"/>
              </a:rPr>
              <a:t>;</a:t>
            </a:r>
          </a:p>
          <a:p>
            <a:pPr lvl="1" indent="-457200">
              <a:buFont typeface="Arial" panose="020B0604020202020204" pitchFamily="34" charset="0"/>
              <a:buChar char="•"/>
            </a:pPr>
            <a:r>
              <a:rPr lang="en-US" sz="2200" b="1" err="1">
                <a:latin typeface="Trebuchet MS" panose="020B0603020202020204" pitchFamily="34" charset="0"/>
              </a:rPr>
              <a:t>Behaviour</a:t>
            </a:r>
            <a:r>
              <a:rPr lang="en-US" sz="2200" b="1">
                <a:latin typeface="Trebuchet MS" panose="020B0603020202020204" pitchFamily="34" charset="0"/>
              </a:rPr>
              <a:t> </a:t>
            </a:r>
            <a:r>
              <a:rPr lang="en-US" sz="2200">
                <a:latin typeface="Trebuchet MS" panose="020B0603020202020204" pitchFamily="34" charset="0"/>
              </a:rPr>
              <a:t>of citizens and their </a:t>
            </a:r>
            <a:r>
              <a:rPr lang="en-US" sz="2200" b="1">
                <a:latin typeface="Trebuchet MS" panose="020B0603020202020204" pitchFamily="34" charset="0"/>
              </a:rPr>
              <a:t>spatial contacts </a:t>
            </a:r>
            <a:r>
              <a:rPr lang="en-US" sz="2200">
                <a:latin typeface="Trebuchet MS" panose="020B0603020202020204" pitchFamily="34" charset="0"/>
              </a:rPr>
              <a:t>are </a:t>
            </a:r>
            <a:r>
              <a:rPr lang="en-US" sz="2200" b="1">
                <a:latin typeface="Trebuchet MS" panose="020B0603020202020204" pitchFamily="34" charset="0"/>
              </a:rPr>
              <a:t>the keys</a:t>
            </a:r>
            <a:r>
              <a:rPr lang="en-US" sz="2200">
                <a:latin typeface="Trebuchet MS" panose="020B0603020202020204" pitchFamily="34" charset="0"/>
              </a:rPr>
              <a:t>;</a:t>
            </a:r>
          </a:p>
          <a:p>
            <a:pPr lvl="1" indent="-457200">
              <a:buFont typeface="Arial" panose="020B0604020202020204" pitchFamily="34" charset="0"/>
              <a:buChar char="•"/>
            </a:pPr>
            <a:r>
              <a:rPr lang="en-US" sz="2200">
                <a:latin typeface="Trebuchet MS" panose="020B0603020202020204" pitchFamily="34" charset="0"/>
              </a:rPr>
              <a:t>Provide </a:t>
            </a:r>
            <a:r>
              <a:rPr lang="en-US" sz="2200" b="1">
                <a:latin typeface="Trebuchet MS" panose="020B0603020202020204" pitchFamily="34" charset="0"/>
              </a:rPr>
              <a:t>recommendations</a:t>
            </a:r>
            <a:r>
              <a:rPr lang="en-US" sz="2200">
                <a:latin typeface="Trebuchet MS" panose="020B0603020202020204" pitchFamily="34" charset="0"/>
              </a:rPr>
              <a:t> on </a:t>
            </a:r>
            <a:r>
              <a:rPr lang="en-US" sz="2200" b="1">
                <a:latin typeface="Trebuchet MS" panose="020B0603020202020204" pitchFamily="34" charset="0"/>
              </a:rPr>
              <a:t>effectiveness of policies</a:t>
            </a:r>
            <a:r>
              <a:rPr lang="en-US" sz="2200">
                <a:latin typeface="Trebuchet MS" panose="020B0603020202020204" pitchFamily="34" charset="0"/>
              </a:rPr>
              <a:t>.</a:t>
            </a:r>
          </a:p>
          <a:p>
            <a:pPr marL="0" lvl="1"/>
            <a:endParaRPr lang="en-US" sz="2200">
              <a:latin typeface="Trebuchet MS" panose="020B0603020202020204" pitchFamily="34" charset="0"/>
            </a:endParaRPr>
          </a:p>
          <a:p>
            <a:r>
              <a:rPr lang="en-US" sz="2200">
                <a:latin typeface="Trebuchet MS" panose="020B0603020202020204" pitchFamily="34" charset="0"/>
              </a:rPr>
              <a:t>Methods:</a:t>
            </a:r>
          </a:p>
          <a:p>
            <a:pPr marL="457200" indent="-457200">
              <a:buFont typeface="Arial" panose="020B0604020202020204" pitchFamily="34" charset="0"/>
              <a:buChar char="•"/>
            </a:pPr>
            <a:r>
              <a:rPr lang="en-US" sz="2200" b="1">
                <a:latin typeface="Trebuchet MS" panose="020B0603020202020204" pitchFamily="34" charset="0"/>
              </a:rPr>
              <a:t>Modeling an artificial city: </a:t>
            </a:r>
            <a:r>
              <a:rPr lang="en-US" sz="2200">
                <a:latin typeface="Trebuchet MS" panose="020B0603020202020204" pitchFamily="34" charset="0"/>
              </a:rPr>
              <a:t>large scale high-resolution agent-based model (based on work of Ge et al., 2014);</a:t>
            </a:r>
          </a:p>
          <a:p>
            <a:pPr marL="457200" indent="-457200">
              <a:buFont typeface="Arial" panose="020B0604020202020204" pitchFamily="34" charset="0"/>
              <a:buChar char="•"/>
            </a:pPr>
            <a:r>
              <a:rPr lang="en-US" sz="2200">
                <a:latin typeface="Trebuchet MS" panose="020B0603020202020204" pitchFamily="34" charset="0"/>
              </a:rPr>
              <a:t>Only </a:t>
            </a:r>
            <a:r>
              <a:rPr lang="en-US" sz="2200" b="1">
                <a:latin typeface="Trebuchet MS" panose="020B0603020202020204" pitchFamily="34" charset="0"/>
              </a:rPr>
              <a:t>open data </a:t>
            </a:r>
            <a:r>
              <a:rPr lang="en-US" sz="2200">
                <a:latin typeface="Trebuchet MS" panose="020B0603020202020204" pitchFamily="34" charset="0"/>
              </a:rPr>
              <a:t>used as an input to </a:t>
            </a:r>
            <a:r>
              <a:rPr lang="en-US" sz="2200" b="1">
                <a:latin typeface="Trebuchet MS" panose="020B0603020202020204" pitchFamily="34" charset="0"/>
              </a:rPr>
              <a:t>protect </a:t>
            </a:r>
            <a:r>
              <a:rPr lang="en-US" sz="2200">
                <a:latin typeface="Trebuchet MS" panose="020B0603020202020204" pitchFamily="34" charset="0"/>
              </a:rPr>
              <a:t>individual </a:t>
            </a:r>
            <a:r>
              <a:rPr lang="en-US" sz="2200" b="1">
                <a:latin typeface="Trebuchet MS" panose="020B0603020202020204" pitchFamily="34" charset="0"/>
              </a:rPr>
              <a:t>privacy.</a:t>
            </a:r>
          </a:p>
          <a:p>
            <a:pPr marL="457200" indent="-457200">
              <a:buFont typeface="Arial" panose="020B0604020202020204" pitchFamily="34" charset="0"/>
              <a:buChar char="•"/>
            </a:pPr>
            <a:r>
              <a:rPr lang="en-US" sz="2200">
                <a:latin typeface="Trebuchet MS" panose="020B0603020202020204" pitchFamily="34" charset="0"/>
              </a:rPr>
              <a:t>2 case cities: </a:t>
            </a:r>
            <a:r>
              <a:rPr lang="en-US" sz="2200" b="1">
                <a:latin typeface="Trebuchet MS" panose="020B0603020202020204" pitchFamily="34" charset="0"/>
              </a:rPr>
              <a:t>The Hague</a:t>
            </a:r>
            <a:r>
              <a:rPr lang="en-US" sz="2200">
                <a:latin typeface="Trebuchet MS" panose="020B0603020202020204" pitchFamily="34" charset="0"/>
              </a:rPr>
              <a:t>, the Netherlands and </a:t>
            </a:r>
            <a:r>
              <a:rPr lang="en-US" sz="2200" b="1">
                <a:latin typeface="Trebuchet MS" panose="020B0603020202020204" pitchFamily="34" charset="0"/>
              </a:rPr>
              <a:t>Helsinki</a:t>
            </a:r>
            <a:r>
              <a:rPr lang="en-US" sz="2200">
                <a:latin typeface="Trebuchet MS" panose="020B0603020202020204" pitchFamily="34" charset="0"/>
              </a:rPr>
              <a:t>, Finland;</a:t>
            </a:r>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286430" cy="1297386"/>
          </a:xfrm>
        </p:spPr>
        <p:txBody>
          <a:bodyPr>
            <a:normAutofit/>
          </a:bodyPr>
          <a:lstStyle/>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spTree>
    <p:extLst>
      <p:ext uri="{BB962C8B-B14F-4D97-AF65-F5344CB8AC3E}">
        <p14:creationId xmlns:p14="http://schemas.microsoft.com/office/powerpoint/2010/main" val="3665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882A1F-A3F4-44F6-92F0-BD532F3A986B}"/>
              </a:ext>
            </a:extLst>
          </p:cNvPr>
          <p:cNvSpPr/>
          <p:nvPr/>
        </p:nvSpPr>
        <p:spPr>
          <a:xfrm>
            <a:off x="-464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1.1 Conceptual model</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a:bodyPr>
          <a:lstStyle/>
          <a:p>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286430" cy="1297386"/>
          </a:xfrm>
        </p:spPr>
        <p:txBody>
          <a:bodyPr>
            <a:normAutofit/>
          </a:bodyPr>
          <a:lstStyle/>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pic>
        <p:nvPicPr>
          <p:cNvPr id="10" name="Picture 9" descr="Diagram&#10;&#10;Description automatically generated">
            <a:extLst>
              <a:ext uri="{FF2B5EF4-FFF2-40B4-BE49-F238E27FC236}">
                <a16:creationId xmlns:a16="http://schemas.microsoft.com/office/drawing/2014/main" id="{E787F85D-7AFA-4F6B-B593-BF062A11B02E}"/>
              </a:ext>
            </a:extLst>
          </p:cNvPr>
          <p:cNvPicPr>
            <a:picLocks noChangeAspect="1"/>
          </p:cNvPicPr>
          <p:nvPr/>
        </p:nvPicPr>
        <p:blipFill>
          <a:blip r:embed="rId3"/>
          <a:stretch>
            <a:fillRect/>
          </a:stretch>
        </p:blipFill>
        <p:spPr>
          <a:xfrm>
            <a:off x="3095715" y="1046885"/>
            <a:ext cx="5721164" cy="5544762"/>
          </a:xfrm>
          <a:prstGeom prst="rect">
            <a:avLst/>
          </a:prstGeom>
        </p:spPr>
      </p:pic>
      <p:pic>
        <p:nvPicPr>
          <p:cNvPr id="18" name="Picture 17" descr="Diagram&#10;&#10;Description automatically generated">
            <a:extLst>
              <a:ext uri="{FF2B5EF4-FFF2-40B4-BE49-F238E27FC236}">
                <a16:creationId xmlns:a16="http://schemas.microsoft.com/office/drawing/2014/main" id="{245B242E-D9A4-4FFA-AD8A-2005F0B22EFB}"/>
              </a:ext>
            </a:extLst>
          </p:cNvPr>
          <p:cNvPicPr>
            <a:picLocks noChangeAspect="1"/>
          </p:cNvPicPr>
          <p:nvPr/>
        </p:nvPicPr>
        <p:blipFill>
          <a:blip r:embed="rId4"/>
          <a:stretch>
            <a:fillRect/>
          </a:stretch>
        </p:blipFill>
        <p:spPr>
          <a:xfrm>
            <a:off x="-122441" y="1046885"/>
            <a:ext cx="8939320" cy="5544762"/>
          </a:xfrm>
          <a:prstGeom prst="rect">
            <a:avLst/>
          </a:prstGeom>
        </p:spPr>
      </p:pic>
      <p:pic>
        <p:nvPicPr>
          <p:cNvPr id="13" name="Picture 12" descr="Diagram&#10;&#10;Description automatically generated">
            <a:extLst>
              <a:ext uri="{FF2B5EF4-FFF2-40B4-BE49-F238E27FC236}">
                <a16:creationId xmlns:a16="http://schemas.microsoft.com/office/drawing/2014/main" id="{EEBBC549-FEFE-4CA0-AB4A-A33B96393560}"/>
              </a:ext>
            </a:extLst>
          </p:cNvPr>
          <p:cNvPicPr>
            <a:picLocks noChangeAspect="1"/>
          </p:cNvPicPr>
          <p:nvPr/>
        </p:nvPicPr>
        <p:blipFill>
          <a:blip r:embed="rId5"/>
          <a:stretch>
            <a:fillRect/>
          </a:stretch>
        </p:blipFill>
        <p:spPr>
          <a:xfrm>
            <a:off x="-132601" y="1046885"/>
            <a:ext cx="12168000" cy="5549562"/>
          </a:xfrm>
          <a:prstGeom prst="rect">
            <a:avLst/>
          </a:prstGeom>
        </p:spPr>
      </p:pic>
    </p:spTree>
    <p:extLst>
      <p:ext uri="{BB962C8B-B14F-4D97-AF65-F5344CB8AC3E}">
        <p14:creationId xmlns:p14="http://schemas.microsoft.com/office/powerpoint/2010/main" val="236877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519A84-730E-4C59-906F-607B6D218FCD}"/>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1.2 Simulation model</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Autofit/>
          </a:bodyPr>
          <a:lstStyle/>
          <a:p>
            <a:pPr lvl="1" indent="-457200">
              <a:buFont typeface="+mj-lt"/>
              <a:buAutoNum type="arabicPeriod"/>
            </a:pPr>
            <a:endParaRPr lang="en-US" sz="2200">
              <a:latin typeface="Trebuchet MS" panose="020B0603020202020204" pitchFamily="34" charset="0"/>
            </a:endParaRPr>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286430" cy="1297386"/>
          </a:xfrm>
        </p:spPr>
        <p:txBody>
          <a:bodyPr>
            <a:normAutofit/>
          </a:bodyPr>
          <a:lstStyle/>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graphicFrame>
        <p:nvGraphicFramePr>
          <p:cNvPr id="6" name="Table 6">
            <a:extLst>
              <a:ext uri="{FF2B5EF4-FFF2-40B4-BE49-F238E27FC236}">
                <a16:creationId xmlns:a16="http://schemas.microsoft.com/office/drawing/2014/main" id="{AD928CB9-585B-4077-9301-BACB03735352}"/>
              </a:ext>
            </a:extLst>
          </p:cNvPr>
          <p:cNvGraphicFramePr>
            <a:graphicFrameLocks noGrp="1"/>
          </p:cNvGraphicFramePr>
          <p:nvPr/>
        </p:nvGraphicFramePr>
        <p:xfrm>
          <a:off x="355168" y="1693874"/>
          <a:ext cx="11353902" cy="4084320"/>
        </p:xfrm>
        <a:graphic>
          <a:graphicData uri="http://schemas.openxmlformats.org/drawingml/2006/table">
            <a:tbl>
              <a:tblPr firstRow="1" bandRow="1">
                <a:tableStyleId>{2D5ABB26-0587-4C30-8999-92F81FD0307C}</a:tableStyleId>
              </a:tblPr>
              <a:tblGrid>
                <a:gridCol w="3784634">
                  <a:extLst>
                    <a:ext uri="{9D8B030D-6E8A-4147-A177-3AD203B41FA5}">
                      <a16:colId xmlns:a16="http://schemas.microsoft.com/office/drawing/2014/main" val="3294059926"/>
                    </a:ext>
                  </a:extLst>
                </a:gridCol>
                <a:gridCol w="3784634">
                  <a:extLst>
                    <a:ext uri="{9D8B030D-6E8A-4147-A177-3AD203B41FA5}">
                      <a16:colId xmlns:a16="http://schemas.microsoft.com/office/drawing/2014/main" val="3629987239"/>
                    </a:ext>
                  </a:extLst>
                </a:gridCol>
                <a:gridCol w="3784634">
                  <a:extLst>
                    <a:ext uri="{9D8B030D-6E8A-4147-A177-3AD203B41FA5}">
                      <a16:colId xmlns:a16="http://schemas.microsoft.com/office/drawing/2014/main" val="111106745"/>
                    </a:ext>
                  </a:extLst>
                </a:gridCol>
              </a:tblGrid>
              <a:tr h="3215010">
                <a:tc>
                  <a:txBody>
                    <a:bodyPr/>
                    <a:lstStyle/>
                    <a:p>
                      <a:pPr marL="0" lvl="1">
                        <a:lnSpc>
                          <a:spcPct val="200000"/>
                        </a:lnSpc>
                      </a:pPr>
                      <a:r>
                        <a:rPr lang="en-US" sz="2400" b="1">
                          <a:latin typeface="Trebuchet MS" panose="020B0603020202020204" pitchFamily="34" charset="0"/>
                        </a:rPr>
                        <a:t>≈ 535k and 600k agents</a:t>
                      </a:r>
                    </a:p>
                    <a:p>
                      <a:pPr marL="285750" lvl="1" indent="-285750">
                        <a:lnSpc>
                          <a:spcPct val="150000"/>
                        </a:lnSpc>
                        <a:buFont typeface="Arial" panose="020B0604020202020204" pitchFamily="34" charset="0"/>
                        <a:buChar char="•"/>
                      </a:pPr>
                      <a:r>
                        <a:rPr lang="en-US" sz="2000">
                          <a:latin typeface="Trebuchet MS" panose="020B0603020202020204" pitchFamily="34" charset="0"/>
                        </a:rPr>
                        <a:t>7 age groups</a:t>
                      </a:r>
                    </a:p>
                    <a:p>
                      <a:pPr marL="285750" lvl="1" indent="-285750">
                        <a:lnSpc>
                          <a:spcPct val="150000"/>
                        </a:lnSpc>
                        <a:buFont typeface="Arial" panose="020B0604020202020204" pitchFamily="34" charset="0"/>
                        <a:buChar char="•"/>
                      </a:pPr>
                      <a:r>
                        <a:rPr lang="en-US" sz="2000">
                          <a:latin typeface="Trebuchet MS" panose="020B0603020202020204" pitchFamily="34" charset="0"/>
                        </a:rPr>
                        <a:t>1-8 family members</a:t>
                      </a:r>
                    </a:p>
                    <a:p>
                      <a:pPr marL="285750" lvl="1" indent="-285750">
                        <a:lnSpc>
                          <a:spcPct val="150000"/>
                        </a:lnSpc>
                        <a:buFont typeface="Arial" panose="020B0604020202020204" pitchFamily="34" charset="0"/>
                        <a:buChar char="•"/>
                      </a:pPr>
                      <a:r>
                        <a:rPr lang="en-US" sz="2000">
                          <a:latin typeface="Trebuchet MS" panose="020B0603020202020204" pitchFamily="34" charset="0"/>
                        </a:rPr>
                        <a:t>Single, w and w/o children</a:t>
                      </a:r>
                    </a:p>
                    <a:p>
                      <a:pPr marL="285750" lvl="1" indent="-285750">
                        <a:lnSpc>
                          <a:spcPct val="150000"/>
                        </a:lnSpc>
                        <a:buFont typeface="Arial" panose="020B0604020202020204" pitchFamily="34" charset="0"/>
                        <a:buChar char="•"/>
                      </a:pPr>
                      <a:r>
                        <a:rPr lang="en-US" sz="2000">
                          <a:latin typeface="Trebuchet MS" panose="020B0603020202020204" pitchFamily="34" charset="0"/>
                        </a:rPr>
                        <a:t>5 income quintiles</a:t>
                      </a:r>
                    </a:p>
                    <a:p>
                      <a:pPr marL="285750" lvl="1" indent="-285750">
                        <a:lnSpc>
                          <a:spcPct val="150000"/>
                        </a:lnSpc>
                        <a:buFont typeface="Arial" panose="020B0604020202020204" pitchFamily="34" charset="0"/>
                        <a:buChar char="•"/>
                      </a:pPr>
                      <a:r>
                        <a:rPr lang="en-US" sz="2000">
                          <a:latin typeface="Trebuchet MS" panose="020B0603020202020204" pitchFamily="34" charset="0"/>
                        </a:rPr>
                        <a:t>Occupation</a:t>
                      </a:r>
                    </a:p>
                    <a:p>
                      <a:pPr marL="285750" lvl="1" indent="-285750">
                        <a:buFont typeface="Arial" panose="020B0604020202020204" pitchFamily="34" charset="0"/>
                        <a:buChar char="•"/>
                      </a:pPr>
                      <a:endParaRPr lang="en-US" sz="1600">
                        <a:latin typeface="Trebuchet MS" panose="020B0603020202020204" pitchFamily="34" charset="0"/>
                      </a:endParaRPr>
                    </a:p>
                    <a:p>
                      <a:pPr marL="0" lvl="1"/>
                      <a:endParaRPr lang="en-US" sz="1600">
                        <a:latin typeface="Trebuchet MS" panose="020B0603020202020204" pitchFamily="34" charset="0"/>
                      </a:endParaRPr>
                    </a:p>
                    <a:p>
                      <a:pPr marL="0" lvl="1"/>
                      <a:endParaRPr lang="en-US" sz="1600">
                        <a:latin typeface="Trebuchet MS" panose="020B0603020202020204" pitchFamily="34" charset="0"/>
                      </a:endParaRPr>
                    </a:p>
                    <a:p>
                      <a:endParaRPr lang="en-GB" sz="1600">
                        <a:latin typeface="Trebuchet MS" panose="020B0603020202020204" pitchFamily="34" charset="0"/>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400" b="1">
                          <a:latin typeface="Trebuchet MS" panose="020B0603020202020204" pitchFamily="34" charset="0"/>
                        </a:rPr>
                        <a:t>10 behavioral profiles</a:t>
                      </a:r>
                      <a:endParaRPr lang="en-US" sz="2400">
                        <a:latin typeface="Trebuchet MS" panose="020B0603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Trebuchet MS" panose="020B0603020202020204" pitchFamily="34" charset="0"/>
                        </a:rPr>
                        <a:t>Infants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Trebuchet MS" panose="020B0603020202020204" pitchFamily="34" charset="0"/>
                        </a:rPr>
                        <a:t>School </a:t>
                      </a:r>
                      <a:r>
                        <a:rPr lang="en-US" sz="2000">
                          <a:latin typeface="+mn-lt"/>
                        </a:rPr>
                        <a:t>&amp;</a:t>
                      </a:r>
                      <a:r>
                        <a:rPr lang="en-US" sz="2000">
                          <a:latin typeface="Trebuchet MS" panose="020B0603020202020204" pitchFamily="34" charset="0"/>
                        </a:rPr>
                        <a:t> university students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Trebuchet MS" panose="020B0603020202020204" pitchFamily="34" charset="0"/>
                        </a:rPr>
                        <a:t>Regular </a:t>
                      </a:r>
                      <a:r>
                        <a:rPr lang="en-US" sz="2000">
                          <a:latin typeface="+mn-lt"/>
                        </a:rPr>
                        <a:t>&amp;</a:t>
                      </a:r>
                      <a:r>
                        <a:rPr lang="en-US" sz="2000">
                          <a:latin typeface="Trebuchet MS" panose="020B0603020202020204" pitchFamily="34" charset="0"/>
                        </a:rPr>
                        <a:t> essential workers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Trebuchet MS" panose="020B0603020202020204" pitchFamily="34" charset="0"/>
                        </a:rPr>
                        <a:t>Pensioners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a:latin typeface="Trebuchet MS" panose="020B0603020202020204" pitchFamily="34" charset="0"/>
                        </a:rPr>
                        <a:t>Unemployed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Trebuchet MS" panose="020B0603020202020204" pitchFamily="34" charset="0"/>
                      </a:endParaRPr>
                    </a:p>
                    <a:p>
                      <a:endParaRPr lang="en-GB" sz="1600">
                        <a:latin typeface="Trebuchet MS" panose="020B0603020202020204" pitchFamily="34" charset="0"/>
                      </a:endParaRPr>
                    </a:p>
                  </a:txBody>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400" b="1">
                          <a:latin typeface="Trebuchet MS" panose="020B0603020202020204" pitchFamily="34" charset="0"/>
                        </a:rPr>
                        <a:t>≈ 200 000 locations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0">
                          <a:latin typeface="Trebuchet MS" panose="020B0603020202020204" pitchFamily="34" charset="0"/>
                        </a:rPr>
                        <a:t>Home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0">
                          <a:latin typeface="Trebuchet MS" panose="020B0603020202020204" pitchFamily="34" charset="0"/>
                        </a:rPr>
                        <a:t>Workplace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0">
                          <a:latin typeface="Trebuchet MS" panose="020B0603020202020204" pitchFamily="34" charset="0"/>
                        </a:rPr>
                        <a:t>Schools and universities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0">
                          <a:latin typeface="Trebuchet MS" panose="020B0603020202020204" pitchFamily="34" charset="0"/>
                        </a:rPr>
                        <a:t>Shops and malls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b="0">
                          <a:latin typeface="Trebuchet MS" panose="020B0603020202020204" pitchFamily="34" charset="0"/>
                        </a:rPr>
                        <a:t>Museums, theaters, cinema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latin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a:latin typeface="Trebuchet MS" panose="020B0603020202020204" pitchFamily="34" charset="0"/>
                      </a:endParaRPr>
                    </a:p>
                    <a:p>
                      <a:endParaRPr lang="en-GB" sz="1600">
                        <a:latin typeface="Trebuchet MS" panose="020B0603020202020204" pitchFamily="34" charset="0"/>
                      </a:endParaRPr>
                    </a:p>
                  </a:txBody>
                  <a:tcPr/>
                </a:tc>
                <a:extLst>
                  <a:ext uri="{0D108BD9-81ED-4DB2-BD59-A6C34878D82A}">
                    <a16:rowId xmlns:a16="http://schemas.microsoft.com/office/drawing/2014/main" val="366371356"/>
                  </a:ext>
                </a:extLst>
              </a:tr>
            </a:tbl>
          </a:graphicData>
        </a:graphic>
      </p:graphicFrame>
    </p:spTree>
    <p:extLst>
      <p:ext uri="{BB962C8B-B14F-4D97-AF65-F5344CB8AC3E}">
        <p14:creationId xmlns:p14="http://schemas.microsoft.com/office/powerpoint/2010/main" val="174349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202F00-7CB2-4184-A676-DA3F4D6E3E21}"/>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1.3 Locations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a:bodyPr>
          <a:lstStyle/>
          <a:p>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286430" cy="1297386"/>
          </a:xfrm>
        </p:spPr>
        <p:txBody>
          <a:bodyPr>
            <a:normAutofit/>
          </a:bodyPr>
          <a:lstStyle/>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sp>
        <p:nvSpPr>
          <p:cNvPr id="48" name="TextBox 47">
            <a:extLst>
              <a:ext uri="{FF2B5EF4-FFF2-40B4-BE49-F238E27FC236}">
                <a16:creationId xmlns:a16="http://schemas.microsoft.com/office/drawing/2014/main" id="{3419C207-25EB-4123-9E24-158F2719268B}"/>
              </a:ext>
            </a:extLst>
          </p:cNvPr>
          <p:cNvSpPr txBox="1"/>
          <p:nvPr/>
        </p:nvSpPr>
        <p:spPr>
          <a:xfrm>
            <a:off x="98185" y="6510436"/>
            <a:ext cx="6369050" cy="200055"/>
          </a:xfrm>
          <a:prstGeom prst="rect">
            <a:avLst/>
          </a:prstGeom>
          <a:noFill/>
        </p:spPr>
        <p:txBody>
          <a:bodyPr wrap="square">
            <a:spAutoFit/>
          </a:bodyPr>
          <a:lstStyle/>
          <a:p>
            <a:r>
              <a:rPr lang="en-GB" sz="700">
                <a:solidFill>
                  <a:schemeClr val="bg1"/>
                </a:solidFill>
              </a:rPr>
              <a:t>https://nl.pinterest.com/pin/392728030007469412/</a:t>
            </a:r>
          </a:p>
        </p:txBody>
      </p:sp>
      <p:pic>
        <p:nvPicPr>
          <p:cNvPr id="29" name="Picture 28" descr="Diagram, engineering drawing&#10;&#10;Description automatically generated">
            <a:extLst>
              <a:ext uri="{FF2B5EF4-FFF2-40B4-BE49-F238E27FC236}">
                <a16:creationId xmlns:a16="http://schemas.microsoft.com/office/drawing/2014/main" id="{7FE1388A-FE04-4F07-AF52-16D0693A076D}"/>
              </a:ext>
            </a:extLst>
          </p:cNvPr>
          <p:cNvPicPr>
            <a:picLocks noChangeAspect="1"/>
          </p:cNvPicPr>
          <p:nvPr/>
        </p:nvPicPr>
        <p:blipFill>
          <a:blip r:embed="rId3"/>
          <a:stretch>
            <a:fillRect/>
          </a:stretch>
        </p:blipFill>
        <p:spPr>
          <a:xfrm>
            <a:off x="-64800" y="-792000"/>
            <a:ext cx="12254775" cy="8132400"/>
          </a:xfrm>
          <a:prstGeom prst="rect">
            <a:avLst/>
          </a:prstGeom>
        </p:spPr>
      </p:pic>
      <p:pic>
        <p:nvPicPr>
          <p:cNvPr id="31" name="Picture 30" descr="Diagram, engineering drawing&#10;&#10;Description automatically generated">
            <a:extLst>
              <a:ext uri="{FF2B5EF4-FFF2-40B4-BE49-F238E27FC236}">
                <a16:creationId xmlns:a16="http://schemas.microsoft.com/office/drawing/2014/main" id="{378F2145-DD33-48FA-B63B-A5B811A191E8}"/>
              </a:ext>
            </a:extLst>
          </p:cNvPr>
          <p:cNvPicPr>
            <a:picLocks noChangeAspect="1"/>
          </p:cNvPicPr>
          <p:nvPr/>
        </p:nvPicPr>
        <p:blipFill>
          <a:blip r:embed="rId4"/>
          <a:stretch>
            <a:fillRect/>
          </a:stretch>
        </p:blipFill>
        <p:spPr>
          <a:xfrm>
            <a:off x="-64800" y="-792000"/>
            <a:ext cx="12254775" cy="8132400"/>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2F2D5A55-7A7D-480B-944E-00009BEDEB60}"/>
              </a:ext>
            </a:extLst>
          </p:cNvPr>
          <p:cNvPicPr>
            <a:picLocks noChangeAspect="1"/>
          </p:cNvPicPr>
          <p:nvPr/>
        </p:nvPicPr>
        <p:blipFill>
          <a:blip r:embed="rId5"/>
          <a:stretch>
            <a:fillRect/>
          </a:stretch>
        </p:blipFill>
        <p:spPr>
          <a:xfrm>
            <a:off x="-64800" y="-792000"/>
            <a:ext cx="12254775" cy="8132400"/>
          </a:xfrm>
          <a:prstGeom prst="rect">
            <a:avLst/>
          </a:prstGeom>
        </p:spPr>
      </p:pic>
      <p:sp>
        <p:nvSpPr>
          <p:cNvPr id="43" name="TextBox 42">
            <a:extLst>
              <a:ext uri="{FF2B5EF4-FFF2-40B4-BE49-F238E27FC236}">
                <a16:creationId xmlns:a16="http://schemas.microsoft.com/office/drawing/2014/main" id="{5A069A51-F793-41E6-B300-A20A58A6C97C}"/>
              </a:ext>
            </a:extLst>
          </p:cNvPr>
          <p:cNvSpPr txBox="1"/>
          <p:nvPr/>
        </p:nvSpPr>
        <p:spPr>
          <a:xfrm>
            <a:off x="-112929" y="7090661"/>
            <a:ext cx="6634262" cy="246221"/>
          </a:xfrm>
          <a:prstGeom prst="rect">
            <a:avLst/>
          </a:prstGeom>
          <a:noFill/>
        </p:spPr>
        <p:txBody>
          <a:bodyPr wrap="square">
            <a:spAutoFit/>
          </a:bodyPr>
          <a:lstStyle/>
          <a:p>
            <a:r>
              <a:rPr lang="en-GB" sz="1000">
                <a:solidFill>
                  <a:srgbClr val="222266"/>
                </a:solidFill>
                <a:latin typeface="Trebuchet MS" panose="020B0603020202020204" pitchFamily="34" charset="0"/>
              </a:rPr>
              <a:t>https://nl.pinterest.com/pin/392728030007469412/</a:t>
            </a:r>
          </a:p>
        </p:txBody>
      </p:sp>
      <p:pic>
        <p:nvPicPr>
          <p:cNvPr id="39" name="Picture 38" descr="Diagram, engineering drawing&#10;&#10;Description automatically generated">
            <a:extLst>
              <a:ext uri="{FF2B5EF4-FFF2-40B4-BE49-F238E27FC236}">
                <a16:creationId xmlns:a16="http://schemas.microsoft.com/office/drawing/2014/main" id="{DC32475E-846E-453A-B241-CEE54971EBC7}"/>
              </a:ext>
            </a:extLst>
          </p:cNvPr>
          <p:cNvPicPr>
            <a:picLocks noChangeAspect="1"/>
          </p:cNvPicPr>
          <p:nvPr/>
        </p:nvPicPr>
        <p:blipFill>
          <a:blip r:embed="rId6"/>
          <a:stretch>
            <a:fillRect/>
          </a:stretch>
        </p:blipFill>
        <p:spPr>
          <a:xfrm>
            <a:off x="-64800" y="-792000"/>
            <a:ext cx="12254775" cy="8132400"/>
          </a:xfrm>
          <a:prstGeom prst="rect">
            <a:avLst/>
          </a:prstGeom>
        </p:spPr>
      </p:pic>
      <p:pic>
        <p:nvPicPr>
          <p:cNvPr id="44" name="Picture 43" descr="Diagram, engineering drawing&#10;&#10;Description automatically generated">
            <a:extLst>
              <a:ext uri="{FF2B5EF4-FFF2-40B4-BE49-F238E27FC236}">
                <a16:creationId xmlns:a16="http://schemas.microsoft.com/office/drawing/2014/main" id="{7E6A9BCE-1FDC-4DCB-A8CD-30884D8202ED}"/>
              </a:ext>
            </a:extLst>
          </p:cNvPr>
          <p:cNvPicPr>
            <a:picLocks noChangeAspect="1"/>
          </p:cNvPicPr>
          <p:nvPr/>
        </p:nvPicPr>
        <p:blipFill>
          <a:blip r:embed="rId7"/>
          <a:stretch>
            <a:fillRect/>
          </a:stretch>
        </p:blipFill>
        <p:spPr>
          <a:xfrm>
            <a:off x="-64800" y="-792000"/>
            <a:ext cx="12254775" cy="8132400"/>
          </a:xfrm>
          <a:prstGeom prst="rect">
            <a:avLst/>
          </a:prstGeom>
        </p:spPr>
      </p:pic>
      <p:pic>
        <p:nvPicPr>
          <p:cNvPr id="47" name="Picture 46" descr="Diagram, engineering drawing&#10;&#10;Description automatically generated">
            <a:extLst>
              <a:ext uri="{FF2B5EF4-FFF2-40B4-BE49-F238E27FC236}">
                <a16:creationId xmlns:a16="http://schemas.microsoft.com/office/drawing/2014/main" id="{E78511D5-4D00-4F89-9EF7-E65C984017F6}"/>
              </a:ext>
            </a:extLst>
          </p:cNvPr>
          <p:cNvPicPr>
            <a:picLocks noChangeAspect="1"/>
          </p:cNvPicPr>
          <p:nvPr/>
        </p:nvPicPr>
        <p:blipFill>
          <a:blip r:embed="rId8"/>
          <a:stretch>
            <a:fillRect/>
          </a:stretch>
        </p:blipFill>
        <p:spPr>
          <a:xfrm>
            <a:off x="-64800" y="-792000"/>
            <a:ext cx="12254775" cy="8132400"/>
          </a:xfrm>
          <a:prstGeom prst="rect">
            <a:avLst/>
          </a:prstGeom>
        </p:spPr>
      </p:pic>
      <p:pic>
        <p:nvPicPr>
          <p:cNvPr id="50" name="Picture 49" descr="Diagram, engineering drawing&#10;&#10;Description automatically generated">
            <a:extLst>
              <a:ext uri="{FF2B5EF4-FFF2-40B4-BE49-F238E27FC236}">
                <a16:creationId xmlns:a16="http://schemas.microsoft.com/office/drawing/2014/main" id="{F586133D-D7AC-4A7C-BE89-71B155C1218B}"/>
              </a:ext>
            </a:extLst>
          </p:cNvPr>
          <p:cNvPicPr>
            <a:picLocks noChangeAspect="1"/>
          </p:cNvPicPr>
          <p:nvPr/>
        </p:nvPicPr>
        <p:blipFill>
          <a:blip r:embed="rId9"/>
          <a:stretch>
            <a:fillRect/>
          </a:stretch>
        </p:blipFill>
        <p:spPr>
          <a:xfrm>
            <a:off x="-64801" y="-792000"/>
            <a:ext cx="12258000" cy="8189277"/>
          </a:xfrm>
          <a:prstGeom prst="rect">
            <a:avLst/>
          </a:prstGeom>
        </p:spPr>
      </p:pic>
    </p:spTree>
    <p:extLst>
      <p:ext uri="{BB962C8B-B14F-4D97-AF65-F5344CB8AC3E}">
        <p14:creationId xmlns:p14="http://schemas.microsoft.com/office/powerpoint/2010/main" val="37855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B71E0F-0385-4BF6-9CCA-65CF9BE93EBD}"/>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30454" y="787061"/>
            <a:ext cx="11201832" cy="876639"/>
          </a:xfrm>
        </p:spPr>
        <p:txBody>
          <a:bodyPr/>
          <a:lstStyle/>
          <a:p>
            <a:r>
              <a:rPr lang="en-US" spc="270"/>
              <a:t>2. Experimental setup</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fontScale="70000" lnSpcReduction="20000"/>
          </a:bodyPr>
          <a:lstStyle/>
          <a:p>
            <a:r>
              <a:rPr lang="en-US" sz="2800"/>
              <a:t>We test our model under </a:t>
            </a:r>
            <a:r>
              <a:rPr lang="en-US" sz="2800" b="1"/>
              <a:t>4 uncertain parameters </a:t>
            </a:r>
            <a:r>
              <a:rPr lang="en-US" sz="2800"/>
              <a:t>to capture epidemiological and </a:t>
            </a:r>
            <a:r>
              <a:rPr lang="en-US" sz="2800" err="1"/>
              <a:t>behavioural</a:t>
            </a:r>
            <a:r>
              <a:rPr lang="en-US" sz="2800"/>
              <a:t> uncertainty:</a:t>
            </a:r>
          </a:p>
          <a:p>
            <a:pPr marL="457200" indent="-457200">
              <a:buFont typeface="Arial" panose="020B0604020202020204" pitchFamily="34" charset="0"/>
              <a:buChar char="•"/>
            </a:pPr>
            <a:r>
              <a:rPr lang="en-US" sz="2800"/>
              <a:t>Asymptomatic fraction;</a:t>
            </a:r>
          </a:p>
          <a:p>
            <a:pPr marL="457200" indent="-457200">
              <a:buFont typeface="Arial" panose="020B0604020202020204" pitchFamily="34" charset="0"/>
              <a:buChar char="•"/>
            </a:pPr>
            <a:r>
              <a:rPr lang="en-US" sz="2800"/>
              <a:t>Probability of infection;</a:t>
            </a:r>
          </a:p>
          <a:p>
            <a:pPr marL="457200" indent="-457200">
              <a:buFont typeface="Arial" panose="020B0604020202020204" pitchFamily="34" charset="0"/>
              <a:buChar char="•"/>
            </a:pPr>
            <a:r>
              <a:rPr lang="en-US" sz="2800"/>
              <a:t>Contagious factor;</a:t>
            </a:r>
          </a:p>
          <a:p>
            <a:pPr marL="457200" indent="-457200">
              <a:buFont typeface="Arial" panose="020B0604020202020204" pitchFamily="34" charset="0"/>
              <a:buChar char="•"/>
            </a:pPr>
            <a:r>
              <a:rPr lang="en-US" sz="2800"/>
              <a:t>Number of initially infected individuals.</a:t>
            </a:r>
          </a:p>
          <a:p>
            <a:endParaRPr lang="en-US" sz="2800"/>
          </a:p>
          <a:p>
            <a:r>
              <a:rPr lang="en-US" sz="2800"/>
              <a:t>And </a:t>
            </a:r>
            <a:r>
              <a:rPr lang="en-US" sz="2800" b="1"/>
              <a:t>3 policies</a:t>
            </a:r>
            <a:r>
              <a:rPr lang="en-US" sz="2800"/>
              <a:t>:</a:t>
            </a:r>
          </a:p>
          <a:p>
            <a:pPr marL="457200" indent="-457200">
              <a:buFont typeface="Arial" panose="020B0604020202020204" pitchFamily="34" charset="0"/>
              <a:buChar char="•"/>
            </a:pPr>
            <a:r>
              <a:rPr lang="en-US" sz="2800"/>
              <a:t>“Do nothing”;</a:t>
            </a:r>
          </a:p>
          <a:p>
            <a:pPr marL="457200" indent="-457200">
              <a:buFont typeface="Arial" panose="020B0604020202020204" pitchFamily="34" charset="0"/>
              <a:buChar char="•"/>
            </a:pPr>
            <a:r>
              <a:rPr lang="en-US" sz="2800"/>
              <a:t>“Soft lockdown”: closure of educational institutions and entertainment;</a:t>
            </a:r>
          </a:p>
          <a:p>
            <a:pPr marL="457200" indent="-457200">
              <a:buFont typeface="Arial" panose="020B0604020202020204" pitchFamily="34" charset="0"/>
              <a:buChar char="•"/>
            </a:pPr>
            <a:r>
              <a:rPr lang="en-US" sz="2800"/>
              <a:t>“Hard lockdown”: only essential businesses are open.</a:t>
            </a:r>
          </a:p>
          <a:p>
            <a:endParaRPr lang="en-US" sz="2800"/>
          </a:p>
          <a:p>
            <a:endParaRPr lang="en-US" sz="2800"/>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sp>
        <p:nvSpPr>
          <p:cNvPr id="7" name="Text Placeholder 6">
            <a:extLst>
              <a:ext uri="{FF2B5EF4-FFF2-40B4-BE49-F238E27FC236}">
                <a16:creationId xmlns:a16="http://schemas.microsoft.com/office/drawing/2014/main" id="{58A5CEDC-6C72-45AF-B0FD-F3BDD910762A}"/>
              </a:ext>
            </a:extLst>
          </p:cNvPr>
          <p:cNvSpPr>
            <a:spLocks noGrp="1"/>
          </p:cNvSpPr>
          <p:nvPr>
            <p:ph type="body" sz="quarter" idx="12"/>
          </p:nvPr>
        </p:nvSpPr>
        <p:spPr>
          <a:xfrm>
            <a:off x="355600" y="1824038"/>
            <a:ext cx="1285875" cy="12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01121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DEAB2E-082C-4EDF-894F-7562AC4DEA2C}"/>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7" name="Picture 6" descr="Chart, histogram&#10;&#10;Description automatically generated">
            <a:extLst>
              <a:ext uri="{FF2B5EF4-FFF2-40B4-BE49-F238E27FC236}">
                <a16:creationId xmlns:a16="http://schemas.microsoft.com/office/drawing/2014/main" id="{A2CBEDCD-FF9A-415B-94DA-8D8980C2352A}"/>
              </a:ext>
            </a:extLst>
          </p:cNvPr>
          <p:cNvPicPr>
            <a:picLocks noChangeAspect="1"/>
          </p:cNvPicPr>
          <p:nvPr/>
        </p:nvPicPr>
        <p:blipFill>
          <a:blip r:embed="rId3"/>
          <a:stretch>
            <a:fillRect/>
          </a:stretch>
        </p:blipFill>
        <p:spPr>
          <a:xfrm>
            <a:off x="4292863" y="700762"/>
            <a:ext cx="3694791" cy="251246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0CF049DD-5132-4234-9D3B-7DB0C9500A99}"/>
              </a:ext>
            </a:extLst>
          </p:cNvPr>
          <p:cNvPicPr>
            <a:picLocks noChangeAspect="1"/>
          </p:cNvPicPr>
          <p:nvPr/>
        </p:nvPicPr>
        <p:blipFill>
          <a:blip r:embed="rId4"/>
          <a:stretch>
            <a:fillRect/>
          </a:stretch>
        </p:blipFill>
        <p:spPr>
          <a:xfrm>
            <a:off x="7950747" y="700762"/>
            <a:ext cx="3669030" cy="2522459"/>
          </a:xfrm>
          <a:prstGeom prst="rect">
            <a:avLst/>
          </a:prstGeom>
        </p:spPr>
      </p:pic>
      <p:pic>
        <p:nvPicPr>
          <p:cNvPr id="3" name="Picture 2" descr="Diagram&#10;&#10;Description automatically generated">
            <a:extLst>
              <a:ext uri="{FF2B5EF4-FFF2-40B4-BE49-F238E27FC236}">
                <a16:creationId xmlns:a16="http://schemas.microsoft.com/office/drawing/2014/main" id="{B6B887C1-95CB-473B-9B3C-CE6523238CC7}"/>
              </a:ext>
            </a:extLst>
          </p:cNvPr>
          <p:cNvPicPr>
            <a:picLocks noChangeAspect="1"/>
          </p:cNvPicPr>
          <p:nvPr/>
        </p:nvPicPr>
        <p:blipFill>
          <a:blip r:embed="rId5"/>
          <a:stretch>
            <a:fillRect/>
          </a:stretch>
        </p:blipFill>
        <p:spPr>
          <a:xfrm>
            <a:off x="419058" y="704014"/>
            <a:ext cx="3743538" cy="2508172"/>
          </a:xfrm>
          <a:prstGeom prst="rect">
            <a:avLst/>
          </a:prstGeom>
        </p:spPr>
      </p:pic>
      <p:pic>
        <p:nvPicPr>
          <p:cNvPr id="11" name="Picture 10" descr="Chart&#10;&#10;Description automatically generated">
            <a:extLst>
              <a:ext uri="{FF2B5EF4-FFF2-40B4-BE49-F238E27FC236}">
                <a16:creationId xmlns:a16="http://schemas.microsoft.com/office/drawing/2014/main" id="{1E99EC1F-52C4-4147-93F2-7B4378399478}"/>
              </a:ext>
            </a:extLst>
          </p:cNvPr>
          <p:cNvPicPr>
            <a:picLocks noChangeAspect="1"/>
          </p:cNvPicPr>
          <p:nvPr/>
        </p:nvPicPr>
        <p:blipFill>
          <a:blip r:embed="rId6"/>
          <a:stretch>
            <a:fillRect/>
          </a:stretch>
        </p:blipFill>
        <p:spPr>
          <a:xfrm>
            <a:off x="7977065" y="3791053"/>
            <a:ext cx="3669029" cy="2522458"/>
          </a:xfrm>
          <a:prstGeom prst="rect">
            <a:avLst/>
          </a:prstGeom>
        </p:spPr>
      </p:pic>
      <p:pic>
        <p:nvPicPr>
          <p:cNvPr id="15" name="Picture 14" descr="Chart, diagram&#10;&#10;Description automatically generated">
            <a:extLst>
              <a:ext uri="{FF2B5EF4-FFF2-40B4-BE49-F238E27FC236}">
                <a16:creationId xmlns:a16="http://schemas.microsoft.com/office/drawing/2014/main" id="{3C349883-F45B-4BB6-B167-89DC266AD1A4}"/>
              </a:ext>
            </a:extLst>
          </p:cNvPr>
          <p:cNvPicPr>
            <a:picLocks noChangeAspect="1"/>
          </p:cNvPicPr>
          <p:nvPr/>
        </p:nvPicPr>
        <p:blipFill>
          <a:blip r:embed="rId7"/>
          <a:stretch>
            <a:fillRect/>
          </a:stretch>
        </p:blipFill>
        <p:spPr>
          <a:xfrm>
            <a:off x="419058" y="3786237"/>
            <a:ext cx="3743538" cy="2508172"/>
          </a:xfrm>
          <a:prstGeom prst="rect">
            <a:avLst/>
          </a:prstGeom>
        </p:spPr>
      </p:pic>
      <p:pic>
        <p:nvPicPr>
          <p:cNvPr id="17" name="Picture 16" descr="Chart, line chart&#10;&#10;Description automatically generated">
            <a:extLst>
              <a:ext uri="{FF2B5EF4-FFF2-40B4-BE49-F238E27FC236}">
                <a16:creationId xmlns:a16="http://schemas.microsoft.com/office/drawing/2014/main" id="{C3845172-B9AF-4998-95BE-0E7111CBEED1}"/>
              </a:ext>
            </a:extLst>
          </p:cNvPr>
          <p:cNvPicPr>
            <a:picLocks noChangeAspect="1"/>
          </p:cNvPicPr>
          <p:nvPr/>
        </p:nvPicPr>
        <p:blipFill>
          <a:blip r:embed="rId8"/>
          <a:stretch>
            <a:fillRect/>
          </a:stretch>
        </p:blipFill>
        <p:spPr>
          <a:xfrm>
            <a:off x="4241252" y="3782802"/>
            <a:ext cx="3709495" cy="2522458"/>
          </a:xfrm>
          <a:prstGeom prst="rect">
            <a:avLst/>
          </a:prstGeom>
        </p:spPr>
      </p:pic>
      <p:sp>
        <p:nvSpPr>
          <p:cNvPr id="18" name="TextBox 17">
            <a:extLst>
              <a:ext uri="{FF2B5EF4-FFF2-40B4-BE49-F238E27FC236}">
                <a16:creationId xmlns:a16="http://schemas.microsoft.com/office/drawing/2014/main" id="{BA5A3DB8-FFF3-4576-8FCA-C7DC0B387644}"/>
              </a:ext>
            </a:extLst>
          </p:cNvPr>
          <p:cNvSpPr txBox="1"/>
          <p:nvPr/>
        </p:nvSpPr>
        <p:spPr>
          <a:xfrm>
            <a:off x="568960" y="331430"/>
            <a:ext cx="1329210" cy="369332"/>
          </a:xfrm>
          <a:prstGeom prst="rect">
            <a:avLst/>
          </a:prstGeom>
          <a:noFill/>
        </p:spPr>
        <p:txBody>
          <a:bodyPr wrap="none" rtlCol="0">
            <a:spAutoFit/>
          </a:bodyPr>
          <a:lstStyle/>
          <a:p>
            <a:r>
              <a:rPr lang="en-GB" b="1">
                <a:solidFill>
                  <a:srgbClr val="222266"/>
                </a:solidFill>
                <a:latin typeface="Trebuchet MS" panose="020B0603020202020204" pitchFamily="34" charset="0"/>
              </a:rPr>
              <a:t>The Hague</a:t>
            </a:r>
          </a:p>
        </p:txBody>
      </p:sp>
      <p:sp>
        <p:nvSpPr>
          <p:cNvPr id="20" name="TextBox 19">
            <a:extLst>
              <a:ext uri="{FF2B5EF4-FFF2-40B4-BE49-F238E27FC236}">
                <a16:creationId xmlns:a16="http://schemas.microsoft.com/office/drawing/2014/main" id="{CFB42E52-80E1-4B3A-A4CD-B898D97A4357}"/>
              </a:ext>
            </a:extLst>
          </p:cNvPr>
          <p:cNvSpPr txBox="1"/>
          <p:nvPr/>
        </p:nvSpPr>
        <p:spPr>
          <a:xfrm>
            <a:off x="568960" y="3413470"/>
            <a:ext cx="1042273" cy="369332"/>
          </a:xfrm>
          <a:prstGeom prst="rect">
            <a:avLst/>
          </a:prstGeom>
          <a:noFill/>
        </p:spPr>
        <p:txBody>
          <a:bodyPr wrap="none" rtlCol="0">
            <a:spAutoFit/>
          </a:bodyPr>
          <a:lstStyle/>
          <a:p>
            <a:r>
              <a:rPr lang="en-GB" b="1">
                <a:solidFill>
                  <a:srgbClr val="222266"/>
                </a:solidFill>
                <a:latin typeface="Trebuchet MS" panose="020B0603020202020204" pitchFamily="34" charset="0"/>
              </a:rPr>
              <a:t>Helsinki</a:t>
            </a:r>
          </a:p>
        </p:txBody>
      </p:sp>
    </p:spTree>
    <p:extLst>
      <p:ext uri="{BB962C8B-B14F-4D97-AF65-F5344CB8AC3E}">
        <p14:creationId xmlns:p14="http://schemas.microsoft.com/office/powerpoint/2010/main" val="623102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84270-1234-4416-AC0B-7FD572E9E637}"/>
              </a:ext>
            </a:extLst>
          </p:cNvPr>
          <p:cNvSpPr/>
          <p:nvPr/>
        </p:nvSpPr>
        <p:spPr>
          <a:xfrm>
            <a:off x="0" y="770021"/>
            <a:ext cx="2040550" cy="5586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3. Recommendations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4161235"/>
          </a:xfrm>
        </p:spPr>
        <p:txBody>
          <a:bodyPr>
            <a:normAutofit fontScale="85000" lnSpcReduction="20000"/>
          </a:bodyPr>
          <a:lstStyle/>
          <a:p>
            <a:r>
              <a:rPr lang="en-US" sz="2800"/>
              <a:t>From our simulation study we found that:</a:t>
            </a:r>
          </a:p>
          <a:p>
            <a:pPr marL="514350" indent="-514350">
              <a:buFont typeface="+mj-lt"/>
              <a:buAutoNum type="arabicPeriod"/>
            </a:pPr>
            <a:r>
              <a:rPr lang="en-US" sz="2800" b="1" err="1"/>
              <a:t>Behaviour</a:t>
            </a:r>
            <a:r>
              <a:rPr lang="en-US" sz="2800" b="1"/>
              <a:t> is important</a:t>
            </a:r>
            <a:r>
              <a:rPr lang="en-US" sz="2800"/>
              <a:t>. When, where and what citizen do define the spread of the disease.</a:t>
            </a:r>
          </a:p>
          <a:p>
            <a:pPr marL="514350" indent="-514350">
              <a:buFont typeface="+mj-lt"/>
              <a:buAutoNum type="arabicPeriod"/>
            </a:pPr>
            <a:r>
              <a:rPr lang="en-US" sz="2800" b="1"/>
              <a:t>Area matters. </a:t>
            </a:r>
            <a:r>
              <a:rPr lang="en-US" sz="2800"/>
              <a:t>Locations with a small area (e.g. bars) but high number of visitors significantly speed up the spread  of the virus.</a:t>
            </a:r>
          </a:p>
          <a:p>
            <a:pPr marL="514350" indent="-514350">
              <a:buFont typeface="+mj-lt"/>
              <a:buAutoNum type="arabicPeriod"/>
            </a:pPr>
            <a:r>
              <a:rPr lang="en-US" sz="2800" b="1"/>
              <a:t>Timing matters</a:t>
            </a:r>
            <a:r>
              <a:rPr lang="en-US" sz="2800"/>
              <a:t>. The earlier the policy is implemented the better.</a:t>
            </a:r>
          </a:p>
          <a:p>
            <a:pPr marL="514350" indent="-514350">
              <a:buFont typeface="+mj-lt"/>
              <a:buAutoNum type="arabicPeriod"/>
            </a:pPr>
            <a:r>
              <a:rPr lang="en-US" sz="2800" b="1"/>
              <a:t>Soft measures may not work</a:t>
            </a:r>
            <a:r>
              <a:rPr lang="en-US" sz="2800"/>
              <a:t>. Closure of educational institutions and recreation/entertainment is not as effective as full lockdown. The number of spatial contacts happening at the places that are still open is high enough to fuel the pandemic.</a:t>
            </a:r>
          </a:p>
          <a:p>
            <a:pPr marL="514350" indent="-514350">
              <a:buFont typeface="+mj-lt"/>
              <a:buAutoNum type="arabicPeriod"/>
            </a:pPr>
            <a:r>
              <a:rPr lang="en-US" sz="2800" b="1"/>
              <a:t>Prevent crowding</a:t>
            </a:r>
            <a:r>
              <a:rPr lang="en-US" sz="2800"/>
              <a:t>, </a:t>
            </a:r>
            <a:r>
              <a:rPr lang="en-US" sz="2800" b="1"/>
              <a:t>especially at supermarkets </a:t>
            </a:r>
            <a:r>
              <a:rPr lang="en-US" sz="2800"/>
              <a:t>under full lockdown. Supermarkets can become “urban airports” and spread the virus across the city.</a:t>
            </a:r>
          </a:p>
          <a:p>
            <a:pPr marL="514350" indent="-514350">
              <a:buFont typeface="+mj-lt"/>
              <a:buAutoNum type="arabicPeriod"/>
            </a:pPr>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286430" cy="1297386"/>
          </a:xfrm>
        </p:spPr>
        <p:txBody>
          <a:bodyPr>
            <a:normAutofit/>
          </a:bodyPr>
          <a:lstStyle/>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t>Delft University of Technology</a:t>
            </a:r>
            <a:endParaRPr lang="en-GB"/>
          </a:p>
        </p:txBody>
      </p:sp>
    </p:spTree>
    <p:extLst>
      <p:ext uri="{BB962C8B-B14F-4D97-AF65-F5344CB8AC3E}">
        <p14:creationId xmlns:p14="http://schemas.microsoft.com/office/powerpoint/2010/main" val="277013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5738-E746-284E-88DD-3E8750727FF8}"/>
              </a:ext>
            </a:extLst>
          </p:cNvPr>
          <p:cNvSpPr>
            <a:spLocks noGrp="1"/>
          </p:cNvSpPr>
          <p:nvPr>
            <p:ph type="title"/>
          </p:nvPr>
        </p:nvSpPr>
        <p:spPr>
          <a:xfrm>
            <a:off x="1653794" y="1985654"/>
            <a:ext cx="7889874" cy="1208808"/>
          </a:xfrm>
        </p:spPr>
        <p:txBody>
          <a:bodyPr>
            <a:noAutofit/>
          </a:bodyPr>
          <a:lstStyle/>
          <a:p>
            <a:pPr algn="ctr"/>
            <a:r>
              <a:rPr lang="en-US" sz="2800"/>
              <a:t>D2.2 Public health system analysis and recommendations</a:t>
            </a:r>
            <a:br>
              <a:rPr lang="en-US" sz="2800"/>
            </a:br>
            <a:endParaRPr lang="en-US" sz="2800">
              <a:solidFill>
                <a:srgbClr val="FF0000"/>
              </a:solidFill>
            </a:endParaRPr>
          </a:p>
        </p:txBody>
      </p:sp>
      <p:sp>
        <p:nvSpPr>
          <p:cNvPr id="3" name="Text Placeholder 2">
            <a:extLst>
              <a:ext uri="{FF2B5EF4-FFF2-40B4-BE49-F238E27FC236}">
                <a16:creationId xmlns:a16="http://schemas.microsoft.com/office/drawing/2014/main" id="{BE5FF7B9-41FB-CC45-B51D-67B8C5E8049B}"/>
              </a:ext>
            </a:extLst>
          </p:cNvPr>
          <p:cNvSpPr>
            <a:spLocks noGrp="1"/>
          </p:cNvSpPr>
          <p:nvPr>
            <p:ph type="body" sz="quarter" idx="10"/>
          </p:nvPr>
        </p:nvSpPr>
        <p:spPr>
          <a:xfrm>
            <a:off x="1707896" y="3587489"/>
            <a:ext cx="7781670" cy="494376"/>
          </a:xfrm>
        </p:spPr>
        <p:txBody>
          <a:bodyPr>
            <a:normAutofit/>
          </a:bodyPr>
          <a:lstStyle/>
          <a:p>
            <a:r>
              <a:rPr lang="en-US" sz="1600" b="1"/>
              <a:t>Ira Haavisto (Nordic Healthcare Group)</a:t>
            </a:r>
          </a:p>
        </p:txBody>
      </p:sp>
      <p:sp>
        <p:nvSpPr>
          <p:cNvPr id="4" name="Text Placeholder 3">
            <a:extLst>
              <a:ext uri="{FF2B5EF4-FFF2-40B4-BE49-F238E27FC236}">
                <a16:creationId xmlns:a16="http://schemas.microsoft.com/office/drawing/2014/main" id="{E9E50A0A-80B6-9643-87A4-B43B4F0980C9}"/>
              </a:ext>
            </a:extLst>
          </p:cNvPr>
          <p:cNvSpPr>
            <a:spLocks noGrp="1"/>
          </p:cNvSpPr>
          <p:nvPr>
            <p:ph type="body" sz="quarter" idx="11"/>
          </p:nvPr>
        </p:nvSpPr>
        <p:spPr>
          <a:xfrm>
            <a:off x="1707896" y="1652789"/>
            <a:ext cx="7664704" cy="214111"/>
          </a:xfrm>
        </p:spPr>
        <p:txBody>
          <a:bodyPr>
            <a:normAutofit fontScale="92500" lnSpcReduction="20000"/>
          </a:bodyPr>
          <a:lstStyle/>
          <a:p>
            <a:r>
              <a:rPr lang="en-US" sz="1200" b="1"/>
              <a:t>Health Emergency Response in Interconnected Systems (</a:t>
            </a:r>
            <a:r>
              <a:rPr lang="en-US" sz="1200" b="1" err="1"/>
              <a:t>HERoS</a:t>
            </a:r>
            <a:r>
              <a:rPr lang="en-US" sz="1200" b="1"/>
              <a:t>) </a:t>
            </a:r>
          </a:p>
        </p:txBody>
      </p:sp>
    </p:spTree>
    <p:extLst>
      <p:ext uri="{BB962C8B-B14F-4D97-AF65-F5344CB8AC3E}">
        <p14:creationId xmlns:p14="http://schemas.microsoft.com/office/powerpoint/2010/main" val="244056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239418" y="474836"/>
            <a:ext cx="12527458" cy="876639"/>
          </a:xfrm>
        </p:spPr>
        <p:txBody>
          <a:bodyPr/>
          <a:lstStyle/>
          <a:p>
            <a:r>
              <a:rPr lang="en-US" sz="3200" b="0" spc="270" err="1">
                <a:solidFill>
                  <a:srgbClr val="72EDE6"/>
                </a:solidFill>
              </a:rPr>
              <a:t>HERoS</a:t>
            </a:r>
            <a:r>
              <a:rPr lang="en-US" sz="3200" b="0" spc="270">
                <a:solidFill>
                  <a:srgbClr val="72EDE6"/>
                </a:solidFill>
              </a:rPr>
              <a:t> task 2.2 focuses on healthcare systems and services required by COVID-19 patients, spring 2020</a:t>
            </a:r>
          </a:p>
          <a:p>
            <a:endParaRPr lang="en-US" sz="3200" b="0"/>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4194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50" b="1" spc="270">
                <a:solidFill>
                  <a:srgbClr val="222266"/>
                </a:solidFill>
                <a:latin typeface="Trebuchet MS" panose="020B0703020202090204" pitchFamily="34" charset="0"/>
                <a:ea typeface="Tahoma" panose="020B0604030504040204" pitchFamily="34" charset="0"/>
                <a:cs typeface="Tahoma" panose="020B0604030504040204" pitchFamily="34" charset="0"/>
              </a:rPr>
              <a:t>Nordic Healthcare group (www.nhg.fi)</a:t>
            </a:r>
          </a:p>
        </p:txBody>
      </p:sp>
      <p:sp>
        <p:nvSpPr>
          <p:cNvPr id="22" name="Rectangle 21">
            <a:extLst>
              <a:ext uri="{FF2B5EF4-FFF2-40B4-BE49-F238E27FC236}">
                <a16:creationId xmlns:a16="http://schemas.microsoft.com/office/drawing/2014/main" id="{6B2EEA0C-AD5E-42D5-98EA-26D59AB07AF1}"/>
              </a:ext>
            </a:extLst>
          </p:cNvPr>
          <p:cNvSpPr>
            <a:spLocks/>
          </p:cNvSpPr>
          <p:nvPr/>
        </p:nvSpPr>
        <p:spPr>
          <a:xfrm>
            <a:off x="6161503" y="2182678"/>
            <a:ext cx="5677296" cy="756000"/>
          </a:xfrm>
          <a:prstGeom prst="rect">
            <a:avLst/>
          </a:prstGeom>
          <a:solidFill>
            <a:srgbClr val="222266"/>
          </a:solidFill>
        </p:spPr>
        <p:txBody>
          <a:bodyPr wrap="square" lIns="108000" tIns="36000" rIns="108000" bIns="36000" rtlCol="0" anchor="ctr">
            <a:noAutofit/>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Statistical model for COVID-19 spread</a:t>
            </a:r>
          </a:p>
        </p:txBody>
      </p:sp>
      <p:sp>
        <p:nvSpPr>
          <p:cNvPr id="23" name="Rectangle 22">
            <a:extLst>
              <a:ext uri="{FF2B5EF4-FFF2-40B4-BE49-F238E27FC236}">
                <a16:creationId xmlns:a16="http://schemas.microsoft.com/office/drawing/2014/main" id="{B1B2D196-16CE-48CA-A019-FF9D3D8DF014}"/>
              </a:ext>
            </a:extLst>
          </p:cNvPr>
          <p:cNvSpPr>
            <a:spLocks/>
          </p:cNvSpPr>
          <p:nvPr/>
        </p:nvSpPr>
        <p:spPr>
          <a:xfrm>
            <a:off x="6161503" y="4631018"/>
            <a:ext cx="5677296" cy="756000"/>
          </a:xfrm>
          <a:prstGeom prst="rect">
            <a:avLst/>
          </a:prstGeom>
          <a:solidFill>
            <a:schemeClr val="bg2">
              <a:lumMod val="90000"/>
            </a:schemeClr>
          </a:solidFill>
        </p:spPr>
        <p:txBody>
          <a:bodyPr wrap="square" lIns="108000" tIns="36000" rIns="108000" bIns="36000" rtlCol="0" anchor="ctr">
            <a:noAutofit/>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Existing </a:t>
            </a:r>
          </a:p>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preparedness assessments</a:t>
            </a:r>
          </a:p>
        </p:txBody>
      </p:sp>
      <p:sp>
        <p:nvSpPr>
          <p:cNvPr id="24" name="Rectangle 23">
            <a:extLst>
              <a:ext uri="{FF2B5EF4-FFF2-40B4-BE49-F238E27FC236}">
                <a16:creationId xmlns:a16="http://schemas.microsoft.com/office/drawing/2014/main" id="{275FD7A9-CF0D-4EC6-8B19-C057C6784751}"/>
              </a:ext>
            </a:extLst>
          </p:cNvPr>
          <p:cNvSpPr>
            <a:spLocks/>
          </p:cNvSpPr>
          <p:nvPr/>
        </p:nvSpPr>
        <p:spPr>
          <a:xfrm>
            <a:off x="6161503" y="5459238"/>
            <a:ext cx="5677296" cy="756000"/>
          </a:xfrm>
          <a:prstGeom prst="rect">
            <a:avLst/>
          </a:prstGeom>
          <a:solidFill>
            <a:schemeClr val="bg2">
              <a:lumMod val="90000"/>
            </a:schemeClr>
          </a:solidFill>
        </p:spPr>
        <p:txBody>
          <a:bodyPr wrap="square" lIns="108000" tIns="36000" rIns="108000" bIns="36000" rtlCol="0" anchor="ctr">
            <a:noAutofit/>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Diagnostics strategies</a:t>
            </a:r>
          </a:p>
        </p:txBody>
      </p:sp>
      <p:sp>
        <p:nvSpPr>
          <p:cNvPr id="25" name="Rectangle 24">
            <a:extLst>
              <a:ext uri="{FF2B5EF4-FFF2-40B4-BE49-F238E27FC236}">
                <a16:creationId xmlns:a16="http://schemas.microsoft.com/office/drawing/2014/main" id="{1A51058F-3266-4EF7-B0B6-470C65733888}"/>
              </a:ext>
            </a:extLst>
          </p:cNvPr>
          <p:cNvSpPr>
            <a:spLocks/>
          </p:cNvSpPr>
          <p:nvPr/>
        </p:nvSpPr>
        <p:spPr>
          <a:xfrm>
            <a:off x="6161503" y="2974788"/>
            <a:ext cx="5677296" cy="756000"/>
          </a:xfrm>
          <a:prstGeom prst="rect">
            <a:avLst/>
          </a:prstGeom>
          <a:solidFill>
            <a:srgbClr val="222266"/>
          </a:solidFill>
        </p:spPr>
        <p:txBody>
          <a:bodyPr wrap="square" lIns="108000" tIns="36000" rIns="108000" bIns="36000" rtlCol="0" anchor="ctr">
            <a:noAutofit/>
          </a:bodyPr>
          <a:lstStyle/>
          <a:p>
            <a:pPr algn="ctr"/>
            <a:r>
              <a:rPr lang="en-US">
                <a:solidFill>
                  <a:schemeClr val="bg1"/>
                </a:solidFill>
                <a:latin typeface="Tahoma" panose="020B0604030504040204" pitchFamily="34" charset="0"/>
                <a:ea typeface="Tahoma" panose="020B0604030504040204" pitchFamily="34" charset="0"/>
                <a:cs typeface="Tahoma" panose="020B0604030504040204" pitchFamily="34" charset="0"/>
              </a:rPr>
              <a:t>Hospital intensive care capacity utilization</a:t>
            </a:r>
          </a:p>
        </p:txBody>
      </p:sp>
      <p:sp>
        <p:nvSpPr>
          <p:cNvPr id="26" name="Rectangle 25">
            <a:extLst>
              <a:ext uri="{FF2B5EF4-FFF2-40B4-BE49-F238E27FC236}">
                <a16:creationId xmlns:a16="http://schemas.microsoft.com/office/drawing/2014/main" id="{799E7BA5-AD98-4A85-BA8C-E4EA85ED46F8}"/>
              </a:ext>
            </a:extLst>
          </p:cNvPr>
          <p:cNvSpPr>
            <a:spLocks/>
          </p:cNvSpPr>
          <p:nvPr/>
        </p:nvSpPr>
        <p:spPr>
          <a:xfrm>
            <a:off x="6161502" y="3803008"/>
            <a:ext cx="5677296" cy="756000"/>
          </a:xfrm>
          <a:prstGeom prst="rect">
            <a:avLst/>
          </a:prstGeom>
          <a:solidFill>
            <a:srgbClr val="222266"/>
          </a:solidFill>
        </p:spPr>
        <p:txBody>
          <a:bodyPr wrap="square" lIns="108000" tIns="36000" rIns="108000" bIns="36000" rtlCol="0" anchor="ctr">
            <a:noAutofit/>
          </a:bodyPr>
          <a:lstStyle/>
          <a:p>
            <a:pPr algn="ctr"/>
            <a:r>
              <a:rPr lang="en-US" err="1">
                <a:solidFill>
                  <a:schemeClr val="bg1"/>
                </a:solidFill>
                <a:latin typeface="Tahoma" panose="020B0604030504040204" pitchFamily="34" charset="0"/>
                <a:ea typeface="Tahoma" panose="020B0604030504040204" pitchFamily="34" charset="0"/>
                <a:cs typeface="Tahoma" panose="020B0604030504040204" pitchFamily="34" charset="0"/>
              </a:rPr>
              <a:t>Behaviour</a:t>
            </a:r>
            <a:r>
              <a:rPr lang="en-US">
                <a:solidFill>
                  <a:schemeClr val="bg1"/>
                </a:solidFill>
                <a:latin typeface="Tahoma" panose="020B0604030504040204" pitchFamily="34" charset="0"/>
                <a:ea typeface="Tahoma" panose="020B0604030504040204" pitchFamily="34" charset="0"/>
                <a:cs typeface="Tahoma" panose="020B0604030504040204" pitchFamily="34" charset="0"/>
              </a:rPr>
              <a:t> of the healthcare professionals</a:t>
            </a:r>
          </a:p>
        </p:txBody>
      </p:sp>
      <p:sp>
        <p:nvSpPr>
          <p:cNvPr id="27" name="TextBox 26">
            <a:extLst>
              <a:ext uri="{FF2B5EF4-FFF2-40B4-BE49-F238E27FC236}">
                <a16:creationId xmlns:a16="http://schemas.microsoft.com/office/drawing/2014/main" id="{1F9C0BC2-D2C6-4196-95B0-A675428F2EEF}"/>
              </a:ext>
            </a:extLst>
          </p:cNvPr>
          <p:cNvSpPr txBox="1"/>
          <p:nvPr/>
        </p:nvSpPr>
        <p:spPr>
          <a:xfrm>
            <a:off x="6121946" y="1822783"/>
            <a:ext cx="5677296" cy="251775"/>
          </a:xfrm>
          <a:prstGeom prst="rect">
            <a:avLst/>
          </a:prstGeom>
          <a:noFill/>
        </p:spPr>
        <p:txBody>
          <a:bodyPr wrap="square" lIns="0" tIns="0" rIns="0" bIns="0" rtlCol="0" anchor="ctr">
            <a:noAutofit/>
          </a:bodyPr>
          <a:lstStyle/>
          <a:p>
            <a:pPr algn="l"/>
            <a:r>
              <a:rPr lang="en-US" sz="2000">
                <a:solidFill>
                  <a:srgbClr val="222266"/>
                </a:solidFill>
              </a:rPr>
              <a:t> </a:t>
            </a:r>
            <a:r>
              <a:rPr lang="en-US" sz="2000">
                <a:solidFill>
                  <a:srgbClr val="222266"/>
                </a:solidFill>
                <a:latin typeface="Tahoma" panose="020B0604030504040204" pitchFamily="34" charset="0"/>
                <a:ea typeface="Tahoma" panose="020B0604030504040204" pitchFamily="34" charset="0"/>
                <a:cs typeface="Tahoma" panose="020B0604030504040204" pitchFamily="34" charset="0"/>
              </a:rPr>
              <a:t>Primary focus areas</a:t>
            </a:r>
          </a:p>
        </p:txBody>
      </p:sp>
      <p:sp>
        <p:nvSpPr>
          <p:cNvPr id="28" name="Rectangle 27">
            <a:extLst>
              <a:ext uri="{FF2B5EF4-FFF2-40B4-BE49-F238E27FC236}">
                <a16:creationId xmlns:a16="http://schemas.microsoft.com/office/drawing/2014/main" id="{F3183E11-B6A0-42BB-9212-47B4252E4F64}"/>
              </a:ext>
            </a:extLst>
          </p:cNvPr>
          <p:cNvSpPr/>
          <p:nvPr/>
        </p:nvSpPr>
        <p:spPr>
          <a:xfrm>
            <a:off x="1325337" y="2188375"/>
            <a:ext cx="3708291" cy="4098874"/>
          </a:xfrm>
          <a:prstGeom prst="rect">
            <a:avLst/>
          </a:prstGeom>
          <a:solidFill>
            <a:schemeClr val="bg1">
              <a:lumMod val="95000"/>
            </a:schemeClr>
          </a:solidFill>
        </p:spPr>
        <p:txBody>
          <a:bodyPr vert="horz" lIns="72000" tIns="36000" rIns="72000" bIns="36000" rtlCol="0" anchor="ctr">
            <a:noAutofit/>
          </a:bodyPr>
          <a:lstStyle/>
          <a:p>
            <a:pPr marL="108000" indent="-108000">
              <a:spcBef>
                <a:spcPts val="900"/>
              </a:spcBef>
              <a:buClr>
                <a:schemeClr val="accent1"/>
              </a:buClr>
              <a:buFont typeface="Arial" panose="020B0604020202020204" pitchFamily="34" charset="0"/>
              <a:buChar char="•"/>
            </a:pPr>
            <a:r>
              <a:rPr lang="en-US" sz="1500">
                <a:latin typeface="Tahoma" panose="020B0604030504040204" pitchFamily="34" charset="0"/>
                <a:ea typeface="Tahoma" panose="020B0604030504040204" pitchFamily="34" charset="0"/>
                <a:cs typeface="Tahoma" panose="020B0604030504040204" pitchFamily="34" charset="0"/>
              </a:rPr>
              <a:t>The task focuses on healthcare systems in new kind of operating environment caused by the novel coronavirus</a:t>
            </a:r>
          </a:p>
          <a:p>
            <a:pPr marL="108000" indent="-108000">
              <a:spcBef>
                <a:spcPts val="900"/>
              </a:spcBef>
              <a:buClr>
                <a:schemeClr val="accent1"/>
              </a:buClr>
              <a:buFont typeface="Arial" panose="020B0604020202020204" pitchFamily="34" charset="0"/>
              <a:buChar char="•"/>
            </a:pPr>
            <a:r>
              <a:rPr lang="en-US" sz="1500">
                <a:latin typeface="Tahoma" panose="020B0604030504040204" pitchFamily="34" charset="0"/>
                <a:ea typeface="Tahoma" panose="020B0604030504040204" pitchFamily="34" charset="0"/>
                <a:cs typeface="Tahoma" panose="020B0604030504040204" pitchFamily="34" charset="0"/>
              </a:rPr>
              <a:t>Focus is on services to COVID-19 patients – although other HC services were affected as well</a:t>
            </a:r>
          </a:p>
          <a:p>
            <a:pPr marL="108000" indent="-108000">
              <a:spcBef>
                <a:spcPts val="900"/>
              </a:spcBef>
              <a:buClr>
                <a:schemeClr val="accent1"/>
              </a:buClr>
              <a:buFont typeface="Arial" panose="020B0604020202020204" pitchFamily="34" charset="0"/>
              <a:buChar char="•"/>
            </a:pPr>
            <a:r>
              <a:rPr lang="en-US" sz="1500">
                <a:latin typeface="Tahoma" panose="020B0604030504040204" pitchFamily="34" charset="0"/>
                <a:ea typeface="Tahoma" panose="020B0604030504040204" pitchFamily="34" charset="0"/>
                <a:cs typeface="Tahoma" panose="020B0604030504040204" pitchFamily="34" charset="0"/>
              </a:rPr>
              <a:t>Timeframe of this research covers spring 2020 and thus the “first wave” of COVID-19 pandemic in most of the Europe</a:t>
            </a:r>
          </a:p>
          <a:p>
            <a:pPr marL="108000" indent="-108000">
              <a:spcBef>
                <a:spcPts val="900"/>
              </a:spcBef>
              <a:buClr>
                <a:schemeClr val="accent1"/>
              </a:buClr>
              <a:buFont typeface="Arial" panose="020B0604020202020204" pitchFamily="34" charset="0"/>
              <a:buChar char="•"/>
            </a:pPr>
            <a:r>
              <a:rPr lang="en-US" sz="1500">
                <a:latin typeface="Tahoma" panose="020B0604030504040204" pitchFamily="34" charset="0"/>
                <a:ea typeface="Tahoma" panose="020B0604030504040204" pitchFamily="34" charset="0"/>
                <a:cs typeface="Tahoma" panose="020B0604030504040204" pitchFamily="34" charset="0"/>
              </a:rPr>
              <a:t>COVID-19 data (spread, mortality etc.) has been vital in the task</a:t>
            </a:r>
          </a:p>
          <a:p>
            <a:pPr marL="108000" indent="-108000">
              <a:spcBef>
                <a:spcPts val="900"/>
              </a:spcBef>
              <a:buClr>
                <a:schemeClr val="accent1"/>
              </a:buClr>
              <a:buFont typeface="Arial" panose="020B0604020202020204" pitchFamily="34" charset="0"/>
              <a:buChar char="•"/>
            </a:pPr>
            <a:r>
              <a:rPr lang="en-US" sz="1500">
                <a:latin typeface="Tahoma" panose="020B0604030504040204" pitchFamily="34" charset="0"/>
                <a:ea typeface="Tahoma" panose="020B0604030504040204" pitchFamily="34" charset="0"/>
                <a:cs typeface="Tahoma" panose="020B0604030504040204" pitchFamily="34" charset="0"/>
              </a:rPr>
              <a:t>The </a:t>
            </a:r>
            <a:r>
              <a:rPr lang="en-US" sz="1500" err="1">
                <a:latin typeface="Tahoma" panose="020B0604030504040204" pitchFamily="34" charset="0"/>
                <a:ea typeface="Tahoma" panose="020B0604030504040204" pitchFamily="34" charset="0"/>
                <a:cs typeface="Tahoma" panose="020B0604030504040204" pitchFamily="34" charset="0"/>
              </a:rPr>
              <a:t>HERoS</a:t>
            </a:r>
            <a:r>
              <a:rPr lang="en-US" sz="1500">
                <a:latin typeface="Tahoma" panose="020B0604030504040204" pitchFamily="34" charset="0"/>
                <a:ea typeface="Tahoma" panose="020B0604030504040204" pitchFamily="34" charset="0"/>
                <a:cs typeface="Tahoma" panose="020B0604030504040204" pitchFamily="34" charset="0"/>
              </a:rPr>
              <a:t> project and the task 2.2 aims at fact-based policy recommendations</a:t>
            </a:r>
          </a:p>
        </p:txBody>
      </p:sp>
      <p:sp>
        <p:nvSpPr>
          <p:cNvPr id="29" name="TextBox 28">
            <a:extLst>
              <a:ext uri="{FF2B5EF4-FFF2-40B4-BE49-F238E27FC236}">
                <a16:creationId xmlns:a16="http://schemas.microsoft.com/office/drawing/2014/main" id="{6BFFCFB3-5CCB-4788-B3F5-4A7945BCAF97}"/>
              </a:ext>
            </a:extLst>
          </p:cNvPr>
          <p:cNvSpPr txBox="1"/>
          <p:nvPr/>
        </p:nvSpPr>
        <p:spPr>
          <a:xfrm>
            <a:off x="1325338" y="1822783"/>
            <a:ext cx="3816530" cy="287338"/>
          </a:xfrm>
          <a:prstGeom prst="rect">
            <a:avLst/>
          </a:prstGeom>
          <a:noFill/>
        </p:spPr>
        <p:txBody>
          <a:bodyPr wrap="square" lIns="0" tIns="0" rIns="0" bIns="0" rtlCol="0" anchor="ctr">
            <a:noAutofit/>
          </a:bodyPr>
          <a:lstStyle>
            <a:defPPr>
              <a:defRPr lang="fi-FI"/>
            </a:defPPr>
            <a:lvl1pPr>
              <a:defRPr sz="1600" b="1"/>
            </a:lvl1pPr>
          </a:lstStyle>
          <a:p>
            <a:r>
              <a:rPr lang="en-US" sz="2000" b="0">
                <a:solidFill>
                  <a:srgbClr val="222266"/>
                </a:solidFill>
                <a:latin typeface="Tahoma" panose="020B0604030504040204" pitchFamily="34" charset="0"/>
                <a:ea typeface="Tahoma" panose="020B0604030504040204" pitchFamily="34" charset="0"/>
                <a:cs typeface="Tahoma" panose="020B0604030504040204" pitchFamily="34" charset="0"/>
              </a:rPr>
              <a:t>Health care system analysis</a:t>
            </a:r>
          </a:p>
        </p:txBody>
      </p:sp>
      <p:sp>
        <p:nvSpPr>
          <p:cNvPr id="30" name="Oval 29">
            <a:extLst>
              <a:ext uri="{FF2B5EF4-FFF2-40B4-BE49-F238E27FC236}">
                <a16:creationId xmlns:a16="http://schemas.microsoft.com/office/drawing/2014/main" id="{EB267C98-A3EB-4A24-BBB2-27ED9F10D839}"/>
              </a:ext>
            </a:extLst>
          </p:cNvPr>
          <p:cNvSpPr>
            <a:spLocks/>
          </p:cNvSpPr>
          <p:nvPr/>
        </p:nvSpPr>
        <p:spPr>
          <a:xfrm>
            <a:off x="5889593" y="2380678"/>
            <a:ext cx="360050" cy="360000"/>
          </a:xfrm>
          <a:prstGeom prst="ellipse">
            <a:avLst/>
          </a:prstGeom>
          <a:solidFill>
            <a:srgbClr val="222266"/>
          </a:solidFill>
          <a:ln w="12700">
            <a:solidFill>
              <a:schemeClr val="bg1"/>
            </a:solidFill>
          </a:ln>
        </p:spPr>
        <p:txBody>
          <a:bodyPr wrap="square" lIns="36000" tIns="36000" rIns="36000" bIns="36000" rtlCol="0" anchor="ctr">
            <a:noAutofit/>
          </a:bodyP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sp>
        <p:nvSpPr>
          <p:cNvPr id="31" name="Oval 30">
            <a:extLst>
              <a:ext uri="{FF2B5EF4-FFF2-40B4-BE49-F238E27FC236}">
                <a16:creationId xmlns:a16="http://schemas.microsoft.com/office/drawing/2014/main" id="{62076305-3918-45BB-B2E1-02ED9AEB3B78}"/>
              </a:ext>
            </a:extLst>
          </p:cNvPr>
          <p:cNvSpPr>
            <a:spLocks/>
          </p:cNvSpPr>
          <p:nvPr/>
        </p:nvSpPr>
        <p:spPr>
          <a:xfrm>
            <a:off x="5889593" y="4829018"/>
            <a:ext cx="360050" cy="360000"/>
          </a:xfrm>
          <a:prstGeom prst="ellipse">
            <a:avLst/>
          </a:prstGeom>
          <a:solidFill>
            <a:schemeClr val="bg2">
              <a:lumMod val="90000"/>
            </a:schemeClr>
          </a:solidFill>
          <a:ln w="12700">
            <a:solidFill>
              <a:schemeClr val="bg1"/>
            </a:solidFill>
          </a:ln>
        </p:spPr>
        <p:txBody>
          <a:bodyPr wrap="square" lIns="36000" tIns="36000" rIns="36000" bIns="36000" rtlCol="0" anchor="ctr">
            <a:noAutofit/>
          </a:bodyP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4</a:t>
            </a:r>
          </a:p>
        </p:txBody>
      </p:sp>
      <p:sp>
        <p:nvSpPr>
          <p:cNvPr id="32" name="Oval 31">
            <a:extLst>
              <a:ext uri="{FF2B5EF4-FFF2-40B4-BE49-F238E27FC236}">
                <a16:creationId xmlns:a16="http://schemas.microsoft.com/office/drawing/2014/main" id="{4C017417-7758-414A-91FF-E3EAF81AFDAB}"/>
              </a:ext>
            </a:extLst>
          </p:cNvPr>
          <p:cNvSpPr>
            <a:spLocks/>
          </p:cNvSpPr>
          <p:nvPr/>
        </p:nvSpPr>
        <p:spPr>
          <a:xfrm>
            <a:off x="5889593" y="5657238"/>
            <a:ext cx="360050" cy="360000"/>
          </a:xfrm>
          <a:prstGeom prst="ellipse">
            <a:avLst/>
          </a:prstGeom>
          <a:solidFill>
            <a:schemeClr val="bg2">
              <a:lumMod val="90000"/>
            </a:schemeClr>
          </a:solidFill>
          <a:ln w="12700">
            <a:solidFill>
              <a:schemeClr val="bg1"/>
            </a:solidFill>
          </a:ln>
        </p:spPr>
        <p:txBody>
          <a:bodyPr wrap="square" lIns="36000" tIns="36000" rIns="36000" bIns="36000" rtlCol="0" anchor="ctr">
            <a:noAutofit/>
          </a:bodyP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5</a:t>
            </a:r>
          </a:p>
        </p:txBody>
      </p:sp>
      <p:sp>
        <p:nvSpPr>
          <p:cNvPr id="33" name="Oval 32">
            <a:extLst>
              <a:ext uri="{FF2B5EF4-FFF2-40B4-BE49-F238E27FC236}">
                <a16:creationId xmlns:a16="http://schemas.microsoft.com/office/drawing/2014/main" id="{42B2CEFA-D528-44E8-9BBE-C89E81D697E0}"/>
              </a:ext>
            </a:extLst>
          </p:cNvPr>
          <p:cNvSpPr>
            <a:spLocks/>
          </p:cNvSpPr>
          <p:nvPr/>
        </p:nvSpPr>
        <p:spPr>
          <a:xfrm>
            <a:off x="5861968" y="3172789"/>
            <a:ext cx="360050" cy="360000"/>
          </a:xfrm>
          <a:prstGeom prst="ellipse">
            <a:avLst/>
          </a:prstGeom>
          <a:solidFill>
            <a:srgbClr val="222266"/>
          </a:solidFill>
          <a:ln w="12700">
            <a:solidFill>
              <a:schemeClr val="bg1"/>
            </a:solidFill>
          </a:ln>
        </p:spPr>
        <p:txBody>
          <a:bodyPr wrap="square" lIns="36000" tIns="36000" rIns="36000" bIns="36000" rtlCol="0" anchor="ctr">
            <a:noAutofit/>
          </a:bodyP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sp>
        <p:nvSpPr>
          <p:cNvPr id="34" name="Oval 33">
            <a:extLst>
              <a:ext uri="{FF2B5EF4-FFF2-40B4-BE49-F238E27FC236}">
                <a16:creationId xmlns:a16="http://schemas.microsoft.com/office/drawing/2014/main" id="{B3B7B811-D81C-4862-9B21-7840AB6DC0AA}"/>
              </a:ext>
            </a:extLst>
          </p:cNvPr>
          <p:cNvSpPr>
            <a:spLocks/>
          </p:cNvSpPr>
          <p:nvPr/>
        </p:nvSpPr>
        <p:spPr>
          <a:xfrm>
            <a:off x="5885466" y="4001008"/>
            <a:ext cx="360050" cy="360000"/>
          </a:xfrm>
          <a:prstGeom prst="ellipse">
            <a:avLst/>
          </a:prstGeom>
          <a:solidFill>
            <a:srgbClr val="222266"/>
          </a:solidFill>
          <a:ln w="12700">
            <a:solidFill>
              <a:schemeClr val="bg1"/>
            </a:solidFill>
          </a:ln>
        </p:spPr>
        <p:txBody>
          <a:bodyPr wrap="square" lIns="36000" tIns="36000" rIns="36000" bIns="36000" rtlCol="0" anchor="ctr">
            <a:noAutofit/>
          </a:bodyP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sp>
        <p:nvSpPr>
          <p:cNvPr id="35" name="Isosceles Triangle 34">
            <a:extLst>
              <a:ext uri="{FF2B5EF4-FFF2-40B4-BE49-F238E27FC236}">
                <a16:creationId xmlns:a16="http://schemas.microsoft.com/office/drawing/2014/main" id="{5C397BA4-69FB-46D5-BCF6-FC087606FCE7}"/>
              </a:ext>
            </a:extLst>
          </p:cNvPr>
          <p:cNvSpPr/>
          <p:nvPr/>
        </p:nvSpPr>
        <p:spPr>
          <a:xfrm rot="5400000">
            <a:off x="3416475" y="3908071"/>
            <a:ext cx="4098875" cy="648090"/>
          </a:xfrm>
          <a:prstGeom prst="triangle">
            <a:avLst/>
          </a:prstGeom>
          <a:solidFill>
            <a:srgbClr val="222266"/>
          </a:solidFill>
        </p:spPr>
        <p:txBody>
          <a:bodyPr wrap="square" lIns="36000" tIns="36000" rIns="36000" bIns="36000" rtlCol="0" anchor="ctr">
            <a:noAutofit/>
          </a:bodyPr>
          <a:lstStyle/>
          <a:p>
            <a:pPr algn="ctr"/>
            <a:endParaRPr lang="fi-FI" sz="1400" b="1" err="1">
              <a:solidFill>
                <a:schemeClr val="bg1"/>
              </a:solidFill>
            </a:endParaRPr>
          </a:p>
        </p:txBody>
      </p:sp>
    </p:spTree>
    <p:extLst>
      <p:ext uri="{BB962C8B-B14F-4D97-AF65-F5344CB8AC3E}">
        <p14:creationId xmlns:p14="http://schemas.microsoft.com/office/powerpoint/2010/main" val="289285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HERoS Rapid Response Phase</a:t>
            </a:r>
          </a:p>
          <a:p>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fontScale="85000" lnSpcReduction="20000"/>
          </a:bodyPr>
          <a:lstStyle/>
          <a:p>
            <a:pPr lvl="1"/>
            <a:r>
              <a:rPr lang="en-US" sz="2800"/>
              <a:t>HERoS first six months were designed as a rapid response phase, with exploratory analyses for fast recommendations on the basis of </a:t>
            </a:r>
          </a:p>
          <a:p>
            <a:pPr marL="914400" lvl="1" indent="-457200">
              <a:buFont typeface="Arial" panose="020B0604020202020204" pitchFamily="34" charset="0"/>
              <a:buChar char="•"/>
            </a:pPr>
            <a:endParaRPr lang="en-GB" sz="2800"/>
          </a:p>
          <a:p>
            <a:pPr marL="914400" lvl="1" indent="-457200">
              <a:buFont typeface="Arial" panose="020B0604020202020204" pitchFamily="34" charset="0"/>
              <a:buChar char="•"/>
            </a:pPr>
            <a:r>
              <a:rPr lang="en-GB" sz="2800"/>
              <a:t>Analysis of governance arrangements in the ongoing Covid-19 response </a:t>
            </a:r>
          </a:p>
          <a:p>
            <a:pPr marL="914400" lvl="1" indent="-457200">
              <a:buFont typeface="Arial" panose="020B0604020202020204" pitchFamily="34" charset="0"/>
              <a:buChar char="•"/>
            </a:pPr>
            <a:r>
              <a:rPr lang="en-GB" sz="2800"/>
              <a:t>Local behavioural model and recommendations for local COVID-19 response</a:t>
            </a:r>
          </a:p>
          <a:p>
            <a:pPr marL="914400" lvl="1" indent="-457200">
              <a:buFont typeface="Arial" panose="020B0604020202020204" pitchFamily="34" charset="0"/>
              <a:buChar char="•"/>
            </a:pPr>
            <a:r>
              <a:rPr lang="en-GB" sz="2800"/>
              <a:t>Public health system analysis and recommendations</a:t>
            </a:r>
          </a:p>
          <a:p>
            <a:pPr marL="914400" lvl="1" indent="-457200">
              <a:buFont typeface="Arial" panose="020B0604020202020204" pitchFamily="34" charset="0"/>
              <a:buChar char="•"/>
            </a:pPr>
            <a:r>
              <a:rPr lang="en-GB" sz="2800"/>
              <a:t>Gap analysis and recommendations for securing medical supplies</a:t>
            </a:r>
          </a:p>
          <a:p>
            <a:pPr marL="914400" lvl="1" indent="-457200">
              <a:buFont typeface="Arial" panose="020B0604020202020204" pitchFamily="34" charset="0"/>
              <a:buChar char="•"/>
            </a:pPr>
            <a:r>
              <a:rPr lang="en-GB" sz="2800"/>
              <a:t>Covid-19 misinformation spread analysis</a:t>
            </a:r>
          </a:p>
          <a:p>
            <a:pPr lvl="1"/>
            <a:endParaRPr lang="en-GB" sz="2800"/>
          </a:p>
          <a:p>
            <a:pPr lvl="1"/>
            <a:r>
              <a:rPr lang="en-GB" sz="2800"/>
              <a:t>With case studies from Italy, the Netherlands, Finland, and more. </a:t>
            </a:r>
          </a:p>
          <a:p>
            <a:pPr lvl="1"/>
            <a:endParaRPr lang="en-US" sz="2800"/>
          </a:p>
          <a:p>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lstStyle/>
          <a:p>
            <a:r>
              <a:rPr lang="en-US" b="1" spc="270"/>
              <a:t>HERoS Rapid Response Phase</a:t>
            </a:r>
          </a:p>
          <a:p>
            <a:endParaRPr lang="en-US"/>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HERoS consortium</a:t>
            </a:r>
          </a:p>
        </p:txBody>
      </p:sp>
    </p:spTree>
    <p:extLst>
      <p:ext uri="{BB962C8B-B14F-4D97-AF65-F5344CB8AC3E}">
        <p14:creationId xmlns:p14="http://schemas.microsoft.com/office/powerpoint/2010/main" val="1890817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8EFC33-6B13-4F76-AD8C-72BC697D7DD4}"/>
              </a:ext>
            </a:extLst>
          </p:cNvPr>
          <p:cNvSpPr>
            <a:spLocks noGrp="1"/>
          </p:cNvSpPr>
          <p:nvPr>
            <p:ph type="body" sz="quarter" idx="10"/>
          </p:nvPr>
        </p:nvSpPr>
        <p:spPr>
          <a:xfrm>
            <a:off x="295569" y="375445"/>
            <a:ext cx="10490629" cy="650021"/>
          </a:xfrm>
        </p:spPr>
        <p:txBody>
          <a:bodyPr/>
          <a:lstStyle/>
          <a:p>
            <a:r>
              <a:rPr lang="en-US" sz="3200" b="0">
                <a:latin typeface="Trebuchet MS" panose="020B0603020202020204" pitchFamily="34" charset="0"/>
              </a:rPr>
              <a:t>Statistical model for COVID-19 spread</a:t>
            </a:r>
          </a:p>
        </p:txBody>
      </p:sp>
      <p:sp>
        <p:nvSpPr>
          <p:cNvPr id="5" name="Rectangle 4">
            <a:extLst>
              <a:ext uri="{FF2B5EF4-FFF2-40B4-BE49-F238E27FC236}">
                <a16:creationId xmlns:a16="http://schemas.microsoft.com/office/drawing/2014/main" id="{2084B961-8B7C-4422-AC6C-FB16DD86DF9F}"/>
              </a:ext>
            </a:extLst>
          </p:cNvPr>
          <p:cNvSpPr/>
          <p:nvPr/>
        </p:nvSpPr>
        <p:spPr>
          <a:xfrm>
            <a:off x="3249260" y="3946790"/>
            <a:ext cx="8179810" cy="2176141"/>
          </a:xfrm>
          <a:prstGeom prst="rect">
            <a:avLst/>
          </a:prstGeom>
          <a:noFill/>
          <a:ln w="19050">
            <a:solidFill>
              <a:srgbClr val="222266"/>
            </a:solidFill>
            <a:prstDash val="dash"/>
          </a:ln>
        </p:spPr>
        <p:txBody>
          <a:bodyPr wrap="square" lIns="36000" tIns="36000" rIns="36000" bIns="36000" rtlCol="0" anchor="ctr">
            <a:noAutofit/>
          </a:bodyPr>
          <a:lstStyle/>
          <a:p>
            <a:pPr algn="ctr"/>
            <a:endParaRPr lang="fi-FI" sz="1400" b="1" err="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C4B11010-A451-4AA5-9471-32324E2FA4BD}"/>
              </a:ext>
            </a:extLst>
          </p:cNvPr>
          <p:cNvSpPr txBox="1"/>
          <p:nvPr/>
        </p:nvSpPr>
        <p:spPr>
          <a:xfrm>
            <a:off x="295569" y="1025466"/>
            <a:ext cx="11397662" cy="596382"/>
          </a:xfrm>
          <a:prstGeom prst="rect">
            <a:avLst/>
          </a:prstGeom>
          <a:noFill/>
        </p:spPr>
        <p:txBody>
          <a:bodyPr wrap="square">
            <a:spAutoFit/>
          </a:bodyPr>
          <a:lstStyle/>
          <a:p>
            <a:pPr algn="just">
              <a:lnSpc>
                <a:spcPct val="115000"/>
              </a:lnSpc>
              <a:spcBef>
                <a:spcPts val="600"/>
              </a:spcBef>
              <a:spcAft>
                <a:spcPts val="1000"/>
              </a:spcAft>
            </a:pPr>
            <a:r>
              <a:rPr lang="en-GB" sz="1500">
                <a:solidFill>
                  <a:srgbClr val="222266"/>
                </a:solidFill>
                <a:effectLst/>
                <a:latin typeface="Tahoma" panose="020B0604030504040204" pitchFamily="34" charset="0"/>
                <a:ea typeface="Tahoma" panose="020B0604030504040204" pitchFamily="34" charset="0"/>
                <a:cs typeface="Tahoma" panose="020B0604030504040204" pitchFamily="34" charset="0"/>
              </a:rPr>
              <a:t>What is the explanation behind the differences in the spread of the COVID-19 epidemic between countries? Were the chosen non-pharmaceutical interventions effective, and which interventions had the greatest impact in preventing the death toll from rising?</a:t>
            </a:r>
            <a:endParaRPr lang="fi-FI" sz="1500">
              <a:solidFill>
                <a:srgbClr val="222266"/>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Arrow: Pentagon 138">
            <a:extLst>
              <a:ext uri="{FF2B5EF4-FFF2-40B4-BE49-F238E27FC236}">
                <a16:creationId xmlns:a16="http://schemas.microsoft.com/office/drawing/2014/main" id="{31319FAB-E041-4501-A68D-380914479344}"/>
              </a:ext>
            </a:extLst>
          </p:cNvPr>
          <p:cNvSpPr>
            <a:spLocks/>
          </p:cNvSpPr>
          <p:nvPr/>
        </p:nvSpPr>
        <p:spPr>
          <a:xfrm rot="5400000">
            <a:off x="1560769" y="839936"/>
            <a:ext cx="54000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Data</a:t>
            </a:r>
          </a:p>
        </p:txBody>
      </p:sp>
      <p:sp>
        <p:nvSpPr>
          <p:cNvPr id="11" name="Rectangle 8">
            <a:extLst>
              <a:ext uri="{FF2B5EF4-FFF2-40B4-BE49-F238E27FC236}">
                <a16:creationId xmlns:a16="http://schemas.microsoft.com/office/drawing/2014/main" id="{35263EFD-C681-4179-ADDA-54017A24447D}"/>
              </a:ext>
            </a:extLst>
          </p:cNvPr>
          <p:cNvSpPr txBox="1">
            <a:spLocks/>
          </p:cNvSpPr>
          <p:nvPr/>
        </p:nvSpPr>
        <p:spPr>
          <a:xfrm>
            <a:off x="468657" y="2471355"/>
            <a:ext cx="2814588" cy="3384368"/>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fi-FI" sz="1050" b="1">
                <a:latin typeface="Tahoma" panose="020B0604030504040204" pitchFamily="34" charset="0"/>
                <a:ea typeface="Tahoma" panose="020B0604030504040204" pitchFamily="34" charset="0"/>
                <a:cs typeface="Tahoma" panose="020B0604030504040204" pitchFamily="34" charset="0"/>
              </a:rPr>
              <a:t>COVID-19 </a:t>
            </a:r>
            <a:r>
              <a:rPr lang="en-US" sz="1050" b="1">
                <a:latin typeface="Tahoma" panose="020B0604030504040204" pitchFamily="34" charset="0"/>
                <a:ea typeface="Tahoma" panose="020B0604030504040204" pitchFamily="34" charset="0"/>
                <a:cs typeface="Tahoma" panose="020B0604030504040204" pitchFamily="34" charset="0"/>
              </a:rPr>
              <a:t>mortality data </a:t>
            </a:r>
          </a:p>
          <a:p>
            <a:pPr marL="216000" lvl="2">
              <a:spcAft>
                <a:spcPts val="300"/>
              </a:spcAft>
              <a:buFont typeface="Arial" panose="020B0604020202020204" pitchFamily="34" charset="0"/>
              <a:buChar char="•"/>
            </a:pPr>
            <a:r>
              <a:rPr lang="en-US" sz="1050">
                <a:latin typeface="Tahoma" panose="020B0604030504040204" pitchFamily="34" charset="0"/>
                <a:ea typeface="Tahoma" panose="020B0604030504040204" pitchFamily="34" charset="0"/>
                <a:cs typeface="Tahoma" panose="020B0604030504040204" pitchFamily="34" charset="0"/>
              </a:rPr>
              <a:t>Provided by Johns Hopkins University</a:t>
            </a:r>
          </a:p>
          <a:p>
            <a:pPr marL="108000" lvl="1">
              <a:spcAft>
                <a:spcPts val="300"/>
              </a:spcAft>
              <a:buFont typeface="Arial" panose="020B0604020202020204" pitchFamily="34" charset="0"/>
              <a:buChar char="•"/>
            </a:pPr>
            <a:r>
              <a:rPr lang="fi-FI" sz="1050" b="1">
                <a:latin typeface="Tahoma" panose="020B0604030504040204" pitchFamily="34" charset="0"/>
                <a:ea typeface="Tahoma" panose="020B0604030504040204" pitchFamily="34" charset="0"/>
                <a:cs typeface="Tahoma" panose="020B0604030504040204" pitchFamily="34" charset="0"/>
              </a:rPr>
              <a:t>Country </a:t>
            </a:r>
            <a:r>
              <a:rPr lang="fi-FI" sz="1050" b="1" err="1">
                <a:latin typeface="Tahoma" panose="020B0604030504040204" pitchFamily="34" charset="0"/>
                <a:ea typeface="Tahoma" panose="020B0604030504040204" pitchFamily="34" charset="0"/>
                <a:cs typeface="Tahoma" panose="020B0604030504040204" pitchFamily="34" charset="0"/>
              </a:rPr>
              <a:t>features</a:t>
            </a:r>
            <a:r>
              <a:rPr lang="fi-FI" sz="1050" b="1">
                <a:latin typeface="Tahoma" panose="020B0604030504040204" pitchFamily="34" charset="0"/>
                <a:ea typeface="Tahoma" panose="020B0604030504040204" pitchFamily="34" charset="0"/>
                <a:cs typeface="Tahoma" panose="020B0604030504040204" pitchFamily="34" charset="0"/>
              </a:rPr>
              <a:t> data</a:t>
            </a:r>
          </a:p>
          <a:p>
            <a:pPr marL="216000" lvl="2">
              <a:spcAft>
                <a:spcPts val="300"/>
              </a:spcAft>
              <a:buFont typeface="Arial" panose="020B0604020202020204" pitchFamily="34" charset="0"/>
              <a:buChar char="•"/>
            </a:pPr>
            <a:r>
              <a:rPr lang="en-US" sz="1050">
                <a:latin typeface="Tahoma" panose="020B0604030504040204" pitchFamily="34" charset="0"/>
                <a:ea typeface="Tahoma" panose="020B0604030504040204" pitchFamily="34" charset="0"/>
                <a:cs typeface="Tahoma" panose="020B0604030504040204" pitchFamily="34" charset="0"/>
              </a:rPr>
              <a:t>Comprehensive selection of </a:t>
            </a:r>
            <a:r>
              <a:rPr lang="en-US" sz="1050" i="1">
                <a:latin typeface="Tahoma" panose="020B0604030504040204" pitchFamily="34" charset="0"/>
                <a:ea typeface="Tahoma" panose="020B0604030504040204" pitchFamily="34" charset="0"/>
                <a:cs typeface="Tahoma" panose="020B0604030504040204" pitchFamily="34" charset="0"/>
              </a:rPr>
              <a:t>demographic, cultural and healthcare system specific data</a:t>
            </a:r>
            <a:r>
              <a:rPr lang="en-US" sz="1050">
                <a:latin typeface="Tahoma" panose="020B0604030504040204" pitchFamily="34" charset="0"/>
                <a:ea typeface="Tahoma" panose="020B0604030504040204" pitchFamily="34" charset="0"/>
                <a:cs typeface="Tahoma" panose="020B0604030504040204" pitchFamily="34" charset="0"/>
              </a:rPr>
              <a:t> on country level</a:t>
            </a:r>
          </a:p>
          <a:p>
            <a:pPr marL="216000" lvl="2">
              <a:spcAft>
                <a:spcPts val="300"/>
              </a:spcAft>
              <a:buFont typeface="Arial" panose="020B0604020202020204" pitchFamily="34" charset="0"/>
              <a:buChar char="•"/>
            </a:pPr>
            <a:r>
              <a:rPr lang="en-US" sz="1050">
                <a:latin typeface="Tahoma" panose="020B0604030504040204" pitchFamily="34" charset="0"/>
                <a:ea typeface="Tahoma" panose="020B0604030504040204" pitchFamily="34" charset="0"/>
                <a:cs typeface="Tahoma" panose="020B0604030504040204" pitchFamily="34" charset="0"/>
              </a:rPr>
              <a:t>Aim to include the demographic features being present in the public discussion and the academia as potential reasons for COVID-19 advancement as well as features presented as risk factors in previous pandemics</a:t>
            </a:r>
          </a:p>
          <a:p>
            <a:pPr marL="108000" lvl="1">
              <a:spcAft>
                <a:spcPts val="300"/>
              </a:spcAft>
              <a:buFont typeface="Arial" panose="020B0604020202020204" pitchFamily="34" charset="0"/>
              <a:buChar char="•"/>
            </a:pPr>
            <a:r>
              <a:rPr lang="en-US" sz="1050" b="1">
                <a:latin typeface="Tahoma" panose="020B0604030504040204" pitchFamily="34" charset="0"/>
                <a:ea typeface="Tahoma" panose="020B0604030504040204" pitchFamily="34" charset="0"/>
                <a:cs typeface="Tahoma" panose="020B0604030504040204" pitchFamily="34" charset="0"/>
              </a:rPr>
              <a:t>Intervention data</a:t>
            </a:r>
          </a:p>
          <a:p>
            <a:pPr marL="216000" lvl="2">
              <a:spcAft>
                <a:spcPts val="300"/>
              </a:spcAft>
              <a:buFont typeface="Arial" panose="020B0604020202020204" pitchFamily="34" charset="0"/>
              <a:buChar char="•"/>
            </a:pPr>
            <a:r>
              <a:rPr lang="en-US" sz="1050">
                <a:latin typeface="Tahoma" panose="020B0604030504040204" pitchFamily="34" charset="0"/>
                <a:ea typeface="Tahoma" panose="020B0604030504040204" pitchFamily="34" charset="0"/>
                <a:cs typeface="Tahoma" panose="020B0604030504040204" pitchFamily="34" charset="0"/>
              </a:rPr>
              <a:t>Data on both individual interventions and the readily provided stringency index</a:t>
            </a:r>
          </a:p>
          <a:p>
            <a:pPr marL="216000" lvl="2">
              <a:spcAft>
                <a:spcPts val="300"/>
              </a:spcAft>
              <a:buFont typeface="Arial" panose="020B0604020202020204" pitchFamily="34" charset="0"/>
              <a:buChar char="•"/>
            </a:pPr>
            <a:r>
              <a:rPr lang="en-US" sz="1050">
                <a:latin typeface="Tahoma" panose="020B0604030504040204" pitchFamily="34" charset="0"/>
                <a:ea typeface="Tahoma" panose="020B0604030504040204" pitchFamily="34" charset="0"/>
                <a:cs typeface="Tahoma" panose="020B0604030504040204" pitchFamily="34" charset="0"/>
              </a:rPr>
              <a:t>Data assembled by The </a:t>
            </a:r>
            <a:r>
              <a:rPr lang="en-US" sz="1050" err="1">
                <a:latin typeface="Tahoma" panose="020B0604030504040204" pitchFamily="34" charset="0"/>
                <a:ea typeface="Tahoma" panose="020B0604030504040204" pitchFamily="34" charset="0"/>
                <a:cs typeface="Tahoma" panose="020B0604030504040204" pitchFamily="34" charset="0"/>
              </a:rPr>
              <a:t>Blavatnik</a:t>
            </a:r>
            <a:r>
              <a:rPr lang="en-US" sz="1050">
                <a:latin typeface="Tahoma" panose="020B0604030504040204" pitchFamily="34" charset="0"/>
                <a:ea typeface="Tahoma" panose="020B0604030504040204" pitchFamily="34" charset="0"/>
                <a:cs typeface="Tahoma" panose="020B0604030504040204" pitchFamily="34" charset="0"/>
              </a:rPr>
              <a:t> School of Government (OXFORD COVID-19 Government Response Tracker)</a:t>
            </a:r>
          </a:p>
          <a:p>
            <a:pPr marL="108000" lvl="1">
              <a:spcAft>
                <a:spcPts val="300"/>
              </a:spcAft>
              <a:buFont typeface="Arial" panose="020B0604020202020204" pitchFamily="34" charset="0"/>
              <a:buChar char="•"/>
            </a:pPr>
            <a:endParaRPr lang="fi-FI" sz="1100">
              <a:latin typeface="Tahoma" panose="020B0604030504040204" pitchFamily="34" charset="0"/>
              <a:ea typeface="Tahoma" panose="020B0604030504040204" pitchFamily="34" charset="0"/>
              <a:cs typeface="Tahoma" panose="020B0604030504040204" pitchFamily="34" charset="0"/>
            </a:endParaRPr>
          </a:p>
        </p:txBody>
      </p:sp>
      <p:sp>
        <p:nvSpPr>
          <p:cNvPr id="12" name="Arrow: Pentagon 140">
            <a:extLst>
              <a:ext uri="{FF2B5EF4-FFF2-40B4-BE49-F238E27FC236}">
                <a16:creationId xmlns:a16="http://schemas.microsoft.com/office/drawing/2014/main" id="{709BFC65-713D-4D83-8BE8-D039A7020F8F}"/>
              </a:ext>
            </a:extLst>
          </p:cNvPr>
          <p:cNvSpPr>
            <a:spLocks/>
          </p:cNvSpPr>
          <p:nvPr/>
        </p:nvSpPr>
        <p:spPr>
          <a:xfrm rot="5400000">
            <a:off x="4311261" y="2884790"/>
            <a:ext cx="54000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Model</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1 – C</a:t>
            </a:r>
            <a:r>
              <a:rPr lang="en-US" sz="1400" err="1">
                <a:solidFill>
                  <a:schemeClr val="bg1"/>
                </a:solidFill>
                <a:latin typeface="Tahoma" panose="020B0604030504040204" pitchFamily="34" charset="0"/>
                <a:ea typeface="Tahoma" panose="020B0604030504040204" pitchFamily="34" charset="0"/>
                <a:cs typeface="Tahoma" panose="020B0604030504040204" pitchFamily="34" charset="0"/>
              </a:rPr>
              <a:t>ountry</a:t>
            </a:r>
            <a:r>
              <a:rPr lang="en-US" sz="1400">
                <a:solidFill>
                  <a:schemeClr val="bg1"/>
                </a:solidFill>
                <a:latin typeface="Tahoma" panose="020B0604030504040204" pitchFamily="34" charset="0"/>
                <a:ea typeface="Tahoma" panose="020B0604030504040204" pitchFamily="34" charset="0"/>
                <a:cs typeface="Tahoma" panose="020B0604030504040204" pitchFamily="34" charset="0"/>
              </a:rPr>
              <a:t> features and stringency index</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Arrow: Pentagon 143">
            <a:extLst>
              <a:ext uri="{FF2B5EF4-FFF2-40B4-BE49-F238E27FC236}">
                <a16:creationId xmlns:a16="http://schemas.microsoft.com/office/drawing/2014/main" id="{5209354D-97FF-4125-8CCB-083A6224798D}"/>
              </a:ext>
            </a:extLst>
          </p:cNvPr>
          <p:cNvSpPr>
            <a:spLocks/>
          </p:cNvSpPr>
          <p:nvPr/>
        </p:nvSpPr>
        <p:spPr>
          <a:xfrm rot="5400000">
            <a:off x="7072382" y="2884790"/>
            <a:ext cx="54000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Model</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2 – Intervention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categories</a:t>
            </a:r>
            <a:endParaRPr lang="fi-FI"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44">
            <a:extLst>
              <a:ext uri="{FF2B5EF4-FFF2-40B4-BE49-F238E27FC236}">
                <a16:creationId xmlns:a16="http://schemas.microsoft.com/office/drawing/2014/main" id="{9C058C40-0D5C-44EC-9C7A-8B211A0C3248}"/>
              </a:ext>
            </a:extLst>
          </p:cNvPr>
          <p:cNvSpPr>
            <a:spLocks/>
          </p:cNvSpPr>
          <p:nvPr/>
        </p:nvSpPr>
        <p:spPr>
          <a:xfrm rot="5400000">
            <a:off x="9833920" y="2884790"/>
            <a:ext cx="54000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Model</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3 –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Independent</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interventions</a:t>
            </a:r>
            <a:endParaRPr lang="fi-FI"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8">
            <a:extLst>
              <a:ext uri="{FF2B5EF4-FFF2-40B4-BE49-F238E27FC236}">
                <a16:creationId xmlns:a16="http://schemas.microsoft.com/office/drawing/2014/main" id="{16D43EF7-B4EA-4673-8229-F4DB465ABFA7}"/>
              </a:ext>
            </a:extLst>
          </p:cNvPr>
          <p:cNvSpPr txBox="1">
            <a:spLocks/>
          </p:cNvSpPr>
          <p:nvPr/>
        </p:nvSpPr>
        <p:spPr>
          <a:xfrm>
            <a:off x="3249261" y="2425055"/>
            <a:ext cx="8186772" cy="1450900"/>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US" sz="1100">
                <a:latin typeface="Tahoma" panose="020B0604030504040204" pitchFamily="34" charset="0"/>
                <a:ea typeface="Tahoma" panose="020B0604030504040204" pitchFamily="34" charset="0"/>
                <a:cs typeface="Tahoma" panose="020B0604030504040204" pitchFamily="34" charset="0"/>
              </a:rPr>
              <a:t>Model: Linear mixed effect model, allowing each country its own intercept. Robust to repeated measures. </a:t>
            </a:r>
          </a:p>
          <a:p>
            <a:pPr>
              <a:spcBef>
                <a:spcPts val="0"/>
              </a:spcBef>
              <a:spcAft>
                <a:spcPts val="300"/>
              </a:spcAft>
            </a:pPr>
            <a:r>
              <a:rPr lang="en-US" sz="1100">
                <a:latin typeface="Tahoma" panose="020B0604030504040204" pitchFamily="34" charset="0"/>
                <a:ea typeface="Tahoma" panose="020B0604030504040204" pitchFamily="34" charset="0"/>
                <a:cs typeface="Tahoma" panose="020B0604030504040204" pitchFamily="34" charset="0"/>
              </a:rPr>
              <a:t>Dependent variable: Daily mortality change, </a:t>
            </a:r>
            <a:r>
              <a:rPr lang="en-US" sz="1100" i="1">
                <a:latin typeface="Tahoma" panose="020B0604030504040204" pitchFamily="34" charset="0"/>
                <a:ea typeface="Tahoma" panose="020B0604030504040204" pitchFamily="34" charset="0"/>
                <a:cs typeface="Tahoma" panose="020B0604030504040204" pitchFamily="34" charset="0"/>
              </a:rPr>
              <a:t>DMC.</a:t>
            </a:r>
            <a:r>
              <a:rPr lang="en-US" sz="1100">
                <a:latin typeface="Tahoma" panose="020B0604030504040204" pitchFamily="34" charset="0"/>
                <a:ea typeface="Tahoma" panose="020B0604030504040204" pitchFamily="34" charset="0"/>
                <a:cs typeface="Tahoma" panose="020B0604030504040204" pitchFamily="34" charset="0"/>
              </a:rPr>
              <a:t> (Percentage-wise daily change in 7-day moving average of cumulative daily deaths per 1M population, reflecting the pace the death toll is either rising or decreasing)</a:t>
            </a:r>
          </a:p>
          <a:p>
            <a:pPr>
              <a:spcBef>
                <a:spcPts val="0"/>
              </a:spcBef>
              <a:spcAft>
                <a:spcPts val="300"/>
              </a:spcAft>
            </a:pPr>
            <a:r>
              <a:rPr lang="en-US" sz="1100">
                <a:latin typeface="Tahoma" panose="020B0604030504040204" pitchFamily="34" charset="0"/>
                <a:ea typeface="Tahoma" panose="020B0604030504040204" pitchFamily="34" charset="0"/>
                <a:cs typeface="Tahoma" panose="020B0604030504040204" pitchFamily="34" charset="0"/>
              </a:rPr>
              <a:t>Model variables: 1) Number of days since first death, </a:t>
            </a:r>
            <a:r>
              <a:rPr lang="en-US" sz="1100" i="1">
                <a:latin typeface="Tahoma" panose="020B0604030504040204" pitchFamily="34" charset="0"/>
                <a:ea typeface="Tahoma" panose="020B0604030504040204" pitchFamily="34" charset="0"/>
                <a:cs typeface="Tahoma" panose="020B0604030504040204" pitchFamily="34" charset="0"/>
              </a:rPr>
              <a:t>day</a:t>
            </a:r>
            <a:r>
              <a:rPr lang="en-US" sz="1100">
                <a:latin typeface="Tahoma" panose="020B0604030504040204" pitchFamily="34" charset="0"/>
                <a:ea typeface="Tahoma" panose="020B0604030504040204" pitchFamily="34" charset="0"/>
                <a:cs typeface="Tahoma" panose="020B0604030504040204" pitchFamily="34" charset="0"/>
              </a:rPr>
              <a:t>, to account for the overall trend of decreasing mortality 2) Set of country features selected from regressions including the feature, days since first death and stringency index controlling for the interventions, and had to have statistically significant relation to </a:t>
            </a:r>
            <a:r>
              <a:rPr lang="en-US" sz="1100" i="1">
                <a:latin typeface="Tahoma" panose="020B0604030504040204" pitchFamily="34" charset="0"/>
                <a:ea typeface="Tahoma" panose="020B0604030504040204" pitchFamily="34" charset="0"/>
                <a:cs typeface="Tahoma" panose="020B0604030504040204" pitchFamily="34" charset="0"/>
              </a:rPr>
              <a:t>DMC</a:t>
            </a:r>
            <a:r>
              <a:rPr lang="en-US" sz="1100">
                <a:latin typeface="Tahoma" panose="020B0604030504040204" pitchFamily="34" charset="0"/>
                <a:ea typeface="Tahoma" panose="020B0604030504040204" pitchFamily="34" charset="0"/>
                <a:cs typeface="Tahoma" panose="020B0604030504040204" pitchFamily="34" charset="0"/>
              </a:rPr>
              <a:t>  3) Interventions with a 18-day lead, measured either by stringency index, or data on ongoing interventions on category level or independently</a:t>
            </a:r>
            <a:endParaRPr lang="fi-FI" sz="1100">
              <a:latin typeface="Tahoma" panose="020B0604030504040204" pitchFamily="34" charset="0"/>
              <a:ea typeface="Tahoma" panose="020B0604030504040204" pitchFamily="34" charset="0"/>
              <a:cs typeface="Tahoma" panose="020B0604030504040204" pitchFamily="34" charset="0"/>
            </a:endParaRPr>
          </a:p>
        </p:txBody>
      </p:sp>
      <p:sp>
        <p:nvSpPr>
          <p:cNvPr id="17" name="Rectangle 8">
            <a:extLst>
              <a:ext uri="{FF2B5EF4-FFF2-40B4-BE49-F238E27FC236}">
                <a16:creationId xmlns:a16="http://schemas.microsoft.com/office/drawing/2014/main" id="{8F73D882-B932-4377-A1D8-EBE93E165EDD}"/>
              </a:ext>
            </a:extLst>
          </p:cNvPr>
          <p:cNvSpPr txBox="1">
            <a:spLocks/>
          </p:cNvSpPr>
          <p:nvPr/>
        </p:nvSpPr>
        <p:spPr>
          <a:xfrm>
            <a:off x="3249261" y="4555538"/>
            <a:ext cx="2664000" cy="1253886"/>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US" sz="1200" b="1">
                <a:latin typeface="Tahoma" panose="020B0604030504040204" pitchFamily="34" charset="0"/>
                <a:ea typeface="Tahoma" panose="020B0604030504040204" pitchFamily="34" charset="0"/>
                <a:cs typeface="Tahoma" panose="020B0604030504040204" pitchFamily="34" charset="0"/>
              </a:rPr>
              <a:t>Diabetes prevalence within the population </a:t>
            </a:r>
            <a:r>
              <a:rPr lang="en-US" sz="1200">
                <a:latin typeface="Tahoma" panose="020B0604030504040204" pitchFamily="34" charset="0"/>
                <a:ea typeface="Tahoma" panose="020B0604030504040204" pitchFamily="34" charset="0"/>
                <a:cs typeface="Tahoma" panose="020B0604030504040204" pitchFamily="34" charset="0"/>
              </a:rPr>
              <a:t>and </a:t>
            </a:r>
            <a:r>
              <a:rPr lang="en-US" sz="1200" b="1">
                <a:latin typeface="Tahoma" panose="020B0604030504040204" pitchFamily="34" charset="0"/>
                <a:ea typeface="Tahoma" panose="020B0604030504040204" pitchFamily="34" charset="0"/>
                <a:cs typeface="Tahoma" panose="020B0604030504040204" pitchFamily="34" charset="0"/>
              </a:rPr>
              <a:t>Geert Hofstede’s masculinity</a:t>
            </a:r>
            <a:r>
              <a:rPr lang="en-US" sz="1200">
                <a:latin typeface="Tahoma" panose="020B0604030504040204" pitchFamily="34" charset="0"/>
                <a:ea typeface="Tahoma" panose="020B0604030504040204" pitchFamily="34" charset="0"/>
                <a:cs typeface="Tahoma" panose="020B0604030504040204" pitchFamily="34" charset="0"/>
              </a:rPr>
              <a:t>, i.e. the extent to which the use of force is endorsed socially, proved being statistically significantly </a:t>
            </a:r>
            <a:r>
              <a:rPr lang="en-US" sz="1200" b="1">
                <a:latin typeface="Tahoma" panose="020B0604030504040204" pitchFamily="34" charset="0"/>
                <a:ea typeface="Tahoma" panose="020B0604030504040204" pitchFamily="34" charset="0"/>
                <a:cs typeface="Tahoma" panose="020B0604030504040204" pitchFamily="34" charset="0"/>
              </a:rPr>
              <a:t>correlated with higher </a:t>
            </a:r>
            <a:r>
              <a:rPr lang="en-US" sz="1200" b="1" i="1">
                <a:latin typeface="Tahoma" panose="020B0604030504040204" pitchFamily="34" charset="0"/>
                <a:ea typeface="Tahoma" panose="020B0604030504040204" pitchFamily="34" charset="0"/>
                <a:cs typeface="Tahoma" panose="020B0604030504040204" pitchFamily="34" charset="0"/>
              </a:rPr>
              <a:t>DMC</a:t>
            </a:r>
            <a:endParaRPr lang="fi-FI" sz="1200" b="1" i="1">
              <a:latin typeface="Tahoma" panose="020B0604030504040204" pitchFamily="34" charset="0"/>
              <a:ea typeface="Tahoma" panose="020B0604030504040204" pitchFamily="34" charset="0"/>
              <a:cs typeface="Tahoma" panose="020B0604030504040204" pitchFamily="34" charset="0"/>
            </a:endParaRPr>
          </a:p>
        </p:txBody>
      </p:sp>
      <p:sp>
        <p:nvSpPr>
          <p:cNvPr id="18" name="Rectangle 8">
            <a:extLst>
              <a:ext uri="{FF2B5EF4-FFF2-40B4-BE49-F238E27FC236}">
                <a16:creationId xmlns:a16="http://schemas.microsoft.com/office/drawing/2014/main" id="{B2C1D2E5-AEE3-480B-825B-22E215D8CFD9}"/>
              </a:ext>
            </a:extLst>
          </p:cNvPr>
          <p:cNvSpPr txBox="1">
            <a:spLocks/>
          </p:cNvSpPr>
          <p:nvPr/>
        </p:nvSpPr>
        <p:spPr>
          <a:xfrm>
            <a:off x="6011547" y="4557625"/>
            <a:ext cx="2664000" cy="1405343"/>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US" sz="1200" b="1">
                <a:latin typeface="Tahoma" panose="020B0604030504040204" pitchFamily="34" charset="0"/>
                <a:ea typeface="Tahoma" panose="020B0604030504040204" pitchFamily="34" charset="0"/>
                <a:cs typeface="Tahoma" panose="020B0604030504040204" pitchFamily="34" charset="0"/>
              </a:rPr>
              <a:t>Cancelling public events </a:t>
            </a:r>
            <a:r>
              <a:rPr lang="en-US" sz="1200">
                <a:latin typeface="Tahoma" panose="020B0604030504040204" pitchFamily="34" charset="0"/>
                <a:ea typeface="Tahoma" panose="020B0604030504040204" pitchFamily="34" charset="0"/>
                <a:cs typeface="Tahoma" panose="020B0604030504040204" pitchFamily="34" charset="0"/>
              </a:rPr>
              <a:t>seems to have the largest impact, followed by </a:t>
            </a:r>
            <a:r>
              <a:rPr lang="en-US" sz="1200" b="1">
                <a:latin typeface="Tahoma" panose="020B0604030504040204" pitchFamily="34" charset="0"/>
                <a:ea typeface="Tahoma" panose="020B0604030504040204" pitchFamily="34" charset="0"/>
                <a:cs typeface="Tahoma" panose="020B0604030504040204" pitchFamily="34" charset="0"/>
              </a:rPr>
              <a:t>controlling international travel,</a:t>
            </a:r>
            <a:r>
              <a:rPr lang="en-US" sz="1200">
                <a:latin typeface="Tahoma" panose="020B0604030504040204" pitchFamily="34" charset="0"/>
                <a:ea typeface="Tahoma" panose="020B0604030504040204" pitchFamily="34" charset="0"/>
                <a:cs typeface="Tahoma" panose="020B0604030504040204" pitchFamily="34" charset="0"/>
              </a:rPr>
              <a:t> </a:t>
            </a:r>
            <a:r>
              <a:rPr lang="en-US" sz="1200" b="1">
                <a:latin typeface="Tahoma" panose="020B0604030504040204" pitchFamily="34" charset="0"/>
                <a:ea typeface="Tahoma" panose="020B0604030504040204" pitchFamily="34" charset="0"/>
                <a:cs typeface="Tahoma" panose="020B0604030504040204" pitchFamily="34" charset="0"/>
              </a:rPr>
              <a:t>closing workplaces and closing schools</a:t>
            </a:r>
            <a:r>
              <a:rPr lang="en-US" sz="1200">
                <a:latin typeface="Tahoma" panose="020B0604030504040204" pitchFamily="34" charset="0"/>
                <a:ea typeface="Tahoma" panose="020B0604030504040204" pitchFamily="34" charset="0"/>
                <a:cs typeface="Tahoma" panose="020B0604030504040204" pitchFamily="34" charset="0"/>
              </a:rPr>
              <a:t> respectively. The other intervention categories do not show effects on </a:t>
            </a:r>
            <a:r>
              <a:rPr lang="en-US" sz="1200" i="1">
                <a:latin typeface="Tahoma" panose="020B0604030504040204" pitchFamily="34" charset="0"/>
                <a:ea typeface="Tahoma" panose="020B0604030504040204" pitchFamily="34" charset="0"/>
                <a:cs typeface="Tahoma" panose="020B0604030504040204" pitchFamily="34" charset="0"/>
              </a:rPr>
              <a:t>DMC</a:t>
            </a:r>
            <a:r>
              <a:rPr lang="en-US" sz="1200">
                <a:latin typeface="Tahoma" panose="020B0604030504040204" pitchFamily="34" charset="0"/>
                <a:ea typeface="Tahoma" panose="020B0604030504040204" pitchFamily="34" charset="0"/>
                <a:cs typeface="Tahoma" panose="020B0604030504040204" pitchFamily="34" charset="0"/>
              </a:rPr>
              <a:t> </a:t>
            </a:r>
            <a:endParaRPr lang="fi-FI" sz="1200" b="1">
              <a:latin typeface="Tahoma" panose="020B0604030504040204" pitchFamily="34" charset="0"/>
              <a:ea typeface="Tahoma" panose="020B0604030504040204" pitchFamily="34" charset="0"/>
              <a:cs typeface="Tahoma" panose="020B0604030504040204" pitchFamily="34" charset="0"/>
            </a:endParaRPr>
          </a:p>
        </p:txBody>
      </p:sp>
      <p:sp>
        <p:nvSpPr>
          <p:cNvPr id="19" name="Rectangle 8">
            <a:extLst>
              <a:ext uri="{FF2B5EF4-FFF2-40B4-BE49-F238E27FC236}">
                <a16:creationId xmlns:a16="http://schemas.microsoft.com/office/drawing/2014/main" id="{52806B69-4173-4518-8D3E-C5C902009C2F}"/>
              </a:ext>
            </a:extLst>
          </p:cNvPr>
          <p:cNvSpPr txBox="1">
            <a:spLocks/>
          </p:cNvSpPr>
          <p:nvPr/>
        </p:nvSpPr>
        <p:spPr>
          <a:xfrm>
            <a:off x="8772033" y="4557625"/>
            <a:ext cx="2664000" cy="1405343"/>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US" sz="1200" b="1">
                <a:latin typeface="Tahoma" panose="020B0604030504040204" pitchFamily="34" charset="0"/>
                <a:ea typeface="Tahoma" panose="020B0604030504040204" pitchFamily="34" charset="0"/>
                <a:cs typeface="Tahoma" panose="020B0604030504040204" pitchFamily="34" charset="0"/>
              </a:rPr>
              <a:t>Requiring all school levels to close</a:t>
            </a:r>
            <a:r>
              <a:rPr lang="en-US" sz="1200">
                <a:latin typeface="Tahoma" panose="020B0604030504040204" pitchFamily="34" charset="0"/>
                <a:ea typeface="Tahoma" panose="020B0604030504040204" pitchFamily="34" charset="0"/>
                <a:cs typeface="Tahoma" panose="020B0604030504040204" pitchFamily="34" charset="0"/>
              </a:rPr>
              <a:t>, </a:t>
            </a:r>
            <a:r>
              <a:rPr lang="en-US" sz="1200" b="1">
                <a:latin typeface="Tahoma" panose="020B0604030504040204" pitchFamily="34" charset="0"/>
                <a:ea typeface="Tahoma" panose="020B0604030504040204" pitchFamily="34" charset="0"/>
                <a:cs typeface="Tahoma" panose="020B0604030504040204" pitchFamily="34" charset="0"/>
              </a:rPr>
              <a:t>either recommending or requiring public events to be cancelled</a:t>
            </a:r>
            <a:r>
              <a:rPr lang="en-US" sz="1200">
                <a:latin typeface="Tahoma" panose="020B0604030504040204" pitchFamily="34" charset="0"/>
                <a:ea typeface="Tahoma" panose="020B0604030504040204" pitchFamily="34" charset="0"/>
                <a:cs typeface="Tahoma" panose="020B0604030504040204" pitchFamily="34" charset="0"/>
              </a:rPr>
              <a:t>, </a:t>
            </a:r>
            <a:r>
              <a:rPr lang="en-US" sz="1200" b="1">
                <a:latin typeface="Tahoma" panose="020B0604030504040204" pitchFamily="34" charset="0"/>
                <a:ea typeface="Tahoma" panose="020B0604030504040204" pitchFamily="34" charset="0"/>
                <a:cs typeface="Tahoma" panose="020B0604030504040204" pitchFamily="34" charset="0"/>
              </a:rPr>
              <a:t>recommending closing internal movement </a:t>
            </a:r>
            <a:r>
              <a:rPr lang="en-US" sz="1200">
                <a:latin typeface="Tahoma" panose="020B0604030504040204" pitchFamily="34" charset="0"/>
                <a:ea typeface="Tahoma" panose="020B0604030504040204" pitchFamily="34" charset="0"/>
                <a:cs typeface="Tahoma" panose="020B0604030504040204" pitchFamily="34" charset="0"/>
              </a:rPr>
              <a:t>or </a:t>
            </a:r>
            <a:r>
              <a:rPr lang="en-US" sz="1200" b="1">
                <a:latin typeface="Tahoma" panose="020B0604030504040204" pitchFamily="34" charset="0"/>
                <a:ea typeface="Tahoma" panose="020B0604030504040204" pitchFamily="34" charset="0"/>
                <a:cs typeface="Tahoma" panose="020B0604030504040204" pitchFamily="34" charset="0"/>
              </a:rPr>
              <a:t>intervening international travel in any fashion </a:t>
            </a:r>
            <a:r>
              <a:rPr lang="en-US" sz="1200">
                <a:latin typeface="Tahoma" panose="020B0604030504040204" pitchFamily="34" charset="0"/>
                <a:ea typeface="Tahoma" panose="020B0604030504040204" pitchFamily="34" charset="0"/>
                <a:cs typeface="Tahoma" panose="020B0604030504040204" pitchFamily="34" charset="0"/>
              </a:rPr>
              <a:t>all had an effect to reduce mortality</a:t>
            </a:r>
            <a:endParaRPr lang="fi-FI" sz="1200" b="1">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Connector 19">
            <a:extLst>
              <a:ext uri="{FF2B5EF4-FFF2-40B4-BE49-F238E27FC236}">
                <a16:creationId xmlns:a16="http://schemas.microsoft.com/office/drawing/2014/main" id="{80B4F2FA-4480-4AD6-A5F1-A70A3957C2BB}"/>
              </a:ext>
            </a:extLst>
          </p:cNvPr>
          <p:cNvCxnSpPr>
            <a:cxnSpLocks/>
          </p:cNvCxnSpPr>
          <p:nvPr/>
        </p:nvCxnSpPr>
        <p:spPr>
          <a:xfrm flipH="1">
            <a:off x="3263470" y="1913509"/>
            <a:ext cx="6850" cy="1974021"/>
          </a:xfrm>
          <a:prstGeom prst="line">
            <a:avLst/>
          </a:prstGeom>
          <a:ln w="19050" cap="rnd" cmpd="sng" algn="ctr">
            <a:solidFill>
              <a:schemeClr val="bg1">
                <a:lumMod val="6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6422371-7E8E-481C-AE49-5100D9FFA15B}"/>
              </a:ext>
            </a:extLst>
          </p:cNvPr>
          <p:cNvSpPr txBox="1"/>
          <p:nvPr/>
        </p:nvSpPr>
        <p:spPr>
          <a:xfrm rot="5400000">
            <a:off x="11002079" y="5060022"/>
            <a:ext cx="1276228" cy="286400"/>
          </a:xfrm>
          <a:prstGeom prst="rect">
            <a:avLst/>
          </a:prstGeom>
          <a:noFill/>
        </p:spPr>
        <p:txBody>
          <a:bodyPr wrap="square" lIns="0" tIns="0" rIns="0" bIns="0" rtlCol="0">
            <a:noAutofit/>
          </a:bodyPr>
          <a:lstStyle/>
          <a:p>
            <a:pPr algn="ctr"/>
            <a:r>
              <a:rPr lang="fi-FI" err="1">
                <a:solidFill>
                  <a:srgbClr val="222266"/>
                </a:solidFill>
                <a:latin typeface="Tahoma" panose="020B0604030504040204" pitchFamily="34" charset="0"/>
                <a:ea typeface="Tahoma" panose="020B0604030504040204" pitchFamily="34" charset="0"/>
                <a:cs typeface="Tahoma" panose="020B0604030504040204" pitchFamily="34" charset="0"/>
              </a:rPr>
              <a:t>Findings</a:t>
            </a:r>
            <a:endParaRPr lang="fi-FI">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sp>
        <p:nvSpPr>
          <p:cNvPr id="22" name="Footer Placeholder 3">
            <a:extLst>
              <a:ext uri="{FF2B5EF4-FFF2-40B4-BE49-F238E27FC236}">
                <a16:creationId xmlns:a16="http://schemas.microsoft.com/office/drawing/2014/main" id="{7EDF95B4-045A-45A1-9A81-CE4D40D8AEAF}"/>
              </a:ext>
            </a:extLst>
          </p:cNvPr>
          <p:cNvSpPr txBox="1">
            <a:spLocks/>
          </p:cNvSpPr>
          <p:nvPr/>
        </p:nvSpPr>
        <p:spPr>
          <a:xfrm>
            <a:off x="4157681" y="65120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50" b="1" spc="270">
                <a:solidFill>
                  <a:srgbClr val="222266"/>
                </a:solidFill>
                <a:latin typeface="Tahoma" panose="020B0604030504040204" pitchFamily="34" charset="0"/>
                <a:ea typeface="Tahoma" panose="020B0604030504040204" pitchFamily="34" charset="0"/>
                <a:cs typeface="Tahoma" panose="020B0604030504040204" pitchFamily="34" charset="0"/>
              </a:rPr>
              <a:t>Nordic Healthcare group (www.nhg.fi)</a:t>
            </a:r>
          </a:p>
        </p:txBody>
      </p:sp>
      <p:sp>
        <p:nvSpPr>
          <p:cNvPr id="15" name="Arrow: Pentagon 138">
            <a:extLst>
              <a:ext uri="{FF2B5EF4-FFF2-40B4-BE49-F238E27FC236}">
                <a16:creationId xmlns:a16="http://schemas.microsoft.com/office/drawing/2014/main" id="{9223E27B-03F8-4E6C-8C63-1C018A1986C1}"/>
              </a:ext>
            </a:extLst>
          </p:cNvPr>
          <p:cNvSpPr>
            <a:spLocks/>
          </p:cNvSpPr>
          <p:nvPr/>
        </p:nvSpPr>
        <p:spPr>
          <a:xfrm rot="5400000">
            <a:off x="7069165" y="-1917969"/>
            <a:ext cx="540000" cy="8179809"/>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Methodology</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Linear</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mixed</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effect</a:t>
            </a:r>
            <a:r>
              <a:rPr lang="fi-FI" sz="1400">
                <a:solidFill>
                  <a:schemeClr val="bg1"/>
                </a:solidFill>
                <a:latin typeface="Tahoma" panose="020B0604030504040204" pitchFamily="34" charset="0"/>
                <a:ea typeface="Tahoma" panose="020B0604030504040204" pitchFamily="34" charset="0"/>
                <a:cs typeface="Tahoma" panose="020B0604030504040204" pitchFamily="34" charset="0"/>
              </a:rPr>
              <a:t> </a:t>
            </a:r>
            <a:r>
              <a:rPr lang="fi-FI" sz="1400" err="1">
                <a:solidFill>
                  <a:schemeClr val="bg1"/>
                </a:solidFill>
                <a:latin typeface="Tahoma" panose="020B0604030504040204" pitchFamily="34" charset="0"/>
                <a:ea typeface="Tahoma" panose="020B0604030504040204" pitchFamily="34" charset="0"/>
                <a:cs typeface="Tahoma" panose="020B0604030504040204" pitchFamily="34" charset="0"/>
              </a:rPr>
              <a:t>model</a:t>
            </a:r>
            <a:endParaRPr lang="fi-FI"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358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5E1DAA-791A-4D72-97D7-B598AD3BD848}"/>
              </a:ext>
            </a:extLst>
          </p:cNvPr>
          <p:cNvSpPr>
            <a:spLocks noGrp="1"/>
          </p:cNvSpPr>
          <p:nvPr>
            <p:ph type="body" sz="quarter" idx="10"/>
          </p:nvPr>
        </p:nvSpPr>
        <p:spPr>
          <a:xfrm>
            <a:off x="192801" y="261715"/>
            <a:ext cx="10097092" cy="989170"/>
          </a:xfrm>
        </p:spPr>
        <p:txBody>
          <a:bodyPr/>
          <a:lstStyle/>
          <a:p>
            <a:r>
              <a:rPr lang="en-US" sz="3200" b="0"/>
              <a:t>Interactive tool to view hospital intensive care unit (ICU) utilization was developed</a:t>
            </a:r>
          </a:p>
        </p:txBody>
      </p:sp>
      <p:pic>
        <p:nvPicPr>
          <p:cNvPr id="22" name="Picture 21">
            <a:extLst>
              <a:ext uri="{FF2B5EF4-FFF2-40B4-BE49-F238E27FC236}">
                <a16:creationId xmlns:a16="http://schemas.microsoft.com/office/drawing/2014/main" id="{214E2A44-305E-414D-AA2A-59045B52986C}"/>
              </a:ext>
            </a:extLst>
          </p:cNvPr>
          <p:cNvPicPr>
            <a:picLocks noChangeAspect="1"/>
          </p:cNvPicPr>
          <p:nvPr/>
        </p:nvPicPr>
        <p:blipFill rotWithShape="1">
          <a:blip r:embed="rId2"/>
          <a:srcRect l="9834" t="9778" r="9250" b="9630"/>
          <a:stretch/>
        </p:blipFill>
        <p:spPr>
          <a:xfrm>
            <a:off x="1920512" y="1286323"/>
            <a:ext cx="9194528" cy="5151209"/>
          </a:xfrm>
          <a:prstGeom prst="rect">
            <a:avLst/>
          </a:prstGeom>
        </p:spPr>
      </p:pic>
      <p:sp>
        <p:nvSpPr>
          <p:cNvPr id="23" name="Footer Placeholder 3">
            <a:extLst>
              <a:ext uri="{FF2B5EF4-FFF2-40B4-BE49-F238E27FC236}">
                <a16:creationId xmlns:a16="http://schemas.microsoft.com/office/drawing/2014/main" id="{BE9DD900-7C47-4F18-B7F6-62C5A5FF68BA}"/>
              </a:ext>
            </a:extLst>
          </p:cNvPr>
          <p:cNvSpPr txBox="1">
            <a:spLocks/>
          </p:cNvSpPr>
          <p:nvPr/>
        </p:nvSpPr>
        <p:spPr>
          <a:xfrm>
            <a:off x="4157681" y="65120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50" b="1" spc="270">
                <a:solidFill>
                  <a:srgbClr val="222266"/>
                </a:solidFill>
                <a:latin typeface="Tahoma" panose="020B0604030504040204" pitchFamily="34" charset="0"/>
                <a:ea typeface="Tahoma" panose="020B0604030504040204" pitchFamily="34" charset="0"/>
                <a:cs typeface="Tahoma" panose="020B0604030504040204" pitchFamily="34" charset="0"/>
              </a:rPr>
              <a:t>Nordic Healthcare group (www.nhg.fi)</a:t>
            </a:r>
          </a:p>
        </p:txBody>
      </p:sp>
      <p:sp>
        <p:nvSpPr>
          <p:cNvPr id="24" name="Text Placeholder 3">
            <a:extLst>
              <a:ext uri="{FF2B5EF4-FFF2-40B4-BE49-F238E27FC236}">
                <a16:creationId xmlns:a16="http://schemas.microsoft.com/office/drawing/2014/main" id="{EA8803CA-F6F6-4FFF-8F05-BBD3234B8EB9}"/>
              </a:ext>
            </a:extLst>
          </p:cNvPr>
          <p:cNvSpPr txBox="1">
            <a:spLocks/>
          </p:cNvSpPr>
          <p:nvPr/>
        </p:nvSpPr>
        <p:spPr>
          <a:xfrm>
            <a:off x="355168" y="1817902"/>
            <a:ext cx="1315977" cy="129738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rgbClr val="222266"/>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2266"/>
                </a:solidFill>
                <a:latin typeface="Trebuchet MS" panose="020B070302020209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050" b="1" spc="270"/>
              <a:t>The link to the tool will be publicly available on the </a:t>
            </a:r>
            <a:r>
              <a:rPr lang="en-US" sz="1050" b="1" spc="270" err="1"/>
              <a:t>HERoS</a:t>
            </a:r>
            <a:r>
              <a:rPr lang="en-US" sz="1050" b="1" spc="270"/>
              <a:t> webpage in November</a:t>
            </a:r>
          </a:p>
          <a:p>
            <a:endParaRPr lang="en-US" sz="1600">
              <a:latin typeface="Tahoma" panose="020B0604030504040204" pitchFamily="34" charset="0"/>
            </a:endParaRPr>
          </a:p>
        </p:txBody>
      </p:sp>
    </p:spTree>
    <p:extLst>
      <p:ext uri="{BB962C8B-B14F-4D97-AF65-F5344CB8AC3E}">
        <p14:creationId xmlns:p14="http://schemas.microsoft.com/office/powerpoint/2010/main" val="384315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5E1DAA-791A-4D72-97D7-B598AD3BD848}"/>
              </a:ext>
            </a:extLst>
          </p:cNvPr>
          <p:cNvSpPr>
            <a:spLocks noGrp="1"/>
          </p:cNvSpPr>
          <p:nvPr>
            <p:ph type="body" sz="quarter" idx="10"/>
          </p:nvPr>
        </p:nvSpPr>
        <p:spPr>
          <a:xfrm>
            <a:off x="169650" y="226172"/>
            <a:ext cx="10456609" cy="989170"/>
          </a:xfrm>
        </p:spPr>
        <p:txBody>
          <a:bodyPr/>
          <a:lstStyle/>
          <a:p>
            <a:r>
              <a:rPr lang="en-US" sz="3200" b="0"/>
              <a:t>Healthcare professionals faced uncommon working load and uncertainty</a:t>
            </a:r>
            <a:endParaRPr lang="fi-FI" sz="3200" b="0"/>
          </a:p>
        </p:txBody>
      </p:sp>
      <p:sp>
        <p:nvSpPr>
          <p:cNvPr id="5" name="Arrow: Pentagon 138">
            <a:extLst>
              <a:ext uri="{FF2B5EF4-FFF2-40B4-BE49-F238E27FC236}">
                <a16:creationId xmlns:a16="http://schemas.microsoft.com/office/drawing/2014/main" id="{58390A2B-15F1-47C6-8592-8CA2A31047DD}"/>
              </a:ext>
            </a:extLst>
          </p:cNvPr>
          <p:cNvSpPr>
            <a:spLocks/>
          </p:cNvSpPr>
          <p:nvPr/>
        </p:nvSpPr>
        <p:spPr>
          <a:xfrm rot="5400000">
            <a:off x="918774" y="1367162"/>
            <a:ext cx="140312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FI">
                <a:solidFill>
                  <a:schemeClr val="bg1"/>
                </a:solidFill>
                <a:latin typeface="Tahoma" panose="020B0604030504040204" pitchFamily="34" charset="0"/>
                <a:ea typeface="Tahoma" panose="020B0604030504040204" pitchFamily="34" charset="0"/>
                <a:cs typeface="Tahoma" panose="020B0604030504040204" pitchFamily="34" charset="0"/>
              </a:rPr>
              <a:t>Preparedness of the hospitals</a:t>
            </a:r>
            <a:endParaRPr lang="fi-FI">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Arrow: Pentagon 140">
            <a:extLst>
              <a:ext uri="{FF2B5EF4-FFF2-40B4-BE49-F238E27FC236}">
                <a16:creationId xmlns:a16="http://schemas.microsoft.com/office/drawing/2014/main" id="{6F44D57E-E7F9-4610-9F47-C6195BC63CE1}"/>
              </a:ext>
            </a:extLst>
          </p:cNvPr>
          <p:cNvSpPr>
            <a:spLocks/>
          </p:cNvSpPr>
          <p:nvPr/>
        </p:nvSpPr>
        <p:spPr>
          <a:xfrm rot="5400000">
            <a:off x="3676115" y="1367162"/>
            <a:ext cx="140312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FI">
                <a:solidFill>
                  <a:schemeClr val="bg1"/>
                </a:solidFill>
                <a:latin typeface="Tahoma" panose="020B0604030504040204" pitchFamily="34" charset="0"/>
                <a:ea typeface="Tahoma" panose="020B0604030504040204" pitchFamily="34" charset="0"/>
                <a:cs typeface="Tahoma" panose="020B0604030504040204" pitchFamily="34" charset="0"/>
              </a:rPr>
              <a:t>Stress of the healthcare professionals</a:t>
            </a:r>
            <a:endParaRPr lang="fi-FI">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Arrow: Pentagon 143">
            <a:extLst>
              <a:ext uri="{FF2B5EF4-FFF2-40B4-BE49-F238E27FC236}">
                <a16:creationId xmlns:a16="http://schemas.microsoft.com/office/drawing/2014/main" id="{83EF1067-ECA4-4E9A-8121-F277B357A558}"/>
              </a:ext>
            </a:extLst>
          </p:cNvPr>
          <p:cNvSpPr>
            <a:spLocks/>
          </p:cNvSpPr>
          <p:nvPr/>
        </p:nvSpPr>
        <p:spPr>
          <a:xfrm rot="5400000">
            <a:off x="6437236" y="1367162"/>
            <a:ext cx="140312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FI">
                <a:solidFill>
                  <a:schemeClr val="bg1"/>
                </a:solidFill>
                <a:latin typeface="Tahoma" panose="020B0604030504040204" pitchFamily="34" charset="0"/>
                <a:ea typeface="Tahoma" panose="020B0604030504040204" pitchFamily="34" charset="0"/>
                <a:cs typeface="Tahoma" panose="020B0604030504040204" pitchFamily="34" charset="0"/>
              </a:rPr>
              <a:t>Challenges in management and leadership</a:t>
            </a:r>
            <a:endParaRPr lang="fi-FI">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Arrow: Pentagon 144">
            <a:extLst>
              <a:ext uri="{FF2B5EF4-FFF2-40B4-BE49-F238E27FC236}">
                <a16:creationId xmlns:a16="http://schemas.microsoft.com/office/drawing/2014/main" id="{BFF0E592-9F3A-48AF-BAF6-C2D7414EBA64}"/>
              </a:ext>
            </a:extLst>
          </p:cNvPr>
          <p:cNvSpPr>
            <a:spLocks/>
          </p:cNvSpPr>
          <p:nvPr/>
        </p:nvSpPr>
        <p:spPr>
          <a:xfrm rot="5400000">
            <a:off x="9198774" y="1367162"/>
            <a:ext cx="1403120" cy="2664000"/>
          </a:xfrm>
          <a:prstGeom prst="homePlate">
            <a:avLst>
              <a:gd name="adj" fmla="val 22580"/>
            </a:avLst>
          </a:prstGeom>
          <a:solidFill>
            <a:srgbClr val="2222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FI">
                <a:solidFill>
                  <a:schemeClr val="bg1"/>
                </a:solidFill>
                <a:latin typeface="Tahoma" panose="020B0604030504040204" pitchFamily="34" charset="0"/>
                <a:ea typeface="Tahoma" panose="020B0604030504040204" pitchFamily="34" charset="0"/>
                <a:cs typeface="Tahoma" panose="020B0604030504040204" pitchFamily="34" charset="0"/>
              </a:rPr>
              <a:t>Sufficiency of resources</a:t>
            </a:r>
            <a:endParaRPr lang="fi-FI">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F069EE3A-F026-46C6-AB70-625E9E83127F}"/>
              </a:ext>
            </a:extLst>
          </p:cNvPr>
          <p:cNvSpPr txBox="1">
            <a:spLocks/>
          </p:cNvSpPr>
          <p:nvPr/>
        </p:nvSpPr>
        <p:spPr>
          <a:xfrm>
            <a:off x="216521" y="3593761"/>
            <a:ext cx="2664000" cy="3108961"/>
          </a:xfrm>
          <a:prstGeom prst="rect">
            <a:avLst/>
          </a:prstGeom>
        </p:spPr>
        <p:txBody>
          <a:bodyPr vert="horz" lIns="36000" tIns="36000" rIns="36000" bIns="36000" rtlCol="0">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300"/>
              </a:spcAft>
            </a:pPr>
            <a:r>
              <a:rPr lang="en-FI" sz="1300">
                <a:latin typeface="Tahoma" panose="020B0604030504040204" pitchFamily="34" charset="0"/>
                <a:ea typeface="Tahoma" panose="020B0604030504040204" pitchFamily="34" charset="0"/>
                <a:cs typeface="Tahoma" panose="020B0604030504040204" pitchFamily="34" charset="0"/>
              </a:rPr>
              <a:t>T</a:t>
            </a:r>
            <a:r>
              <a:rPr lang="en-US" sz="1300">
                <a:latin typeface="Tahoma" panose="020B0604030504040204" pitchFamily="34" charset="0"/>
                <a:ea typeface="Tahoma" panose="020B0604030504040204" pitchFamily="34" charset="0"/>
                <a:cs typeface="Tahoma" panose="020B0604030504040204" pitchFamily="34" charset="0"/>
              </a:rPr>
              <a:t>he healthcare professionals in general</a:t>
            </a:r>
            <a:r>
              <a:rPr lang="fi-FI" sz="1300">
                <a:latin typeface="Tahoma" panose="020B0604030504040204" pitchFamily="34" charset="0"/>
                <a:ea typeface="Tahoma" panose="020B0604030504040204" pitchFamily="34" charset="0"/>
                <a:cs typeface="Tahoma" panose="020B0604030504040204" pitchFamily="34" charset="0"/>
              </a:rPr>
              <a:t> </a:t>
            </a:r>
            <a:r>
              <a:rPr lang="en-US" sz="1300">
                <a:latin typeface="Tahoma" panose="020B0604030504040204" pitchFamily="34" charset="0"/>
                <a:ea typeface="Tahoma" panose="020B0604030504040204" pitchFamily="34" charset="0"/>
                <a:cs typeface="Tahoma" panose="020B0604030504040204" pitchFamily="34" charset="0"/>
              </a:rPr>
              <a:t>were initially </a:t>
            </a:r>
            <a:r>
              <a:rPr lang="en-US" sz="1300" b="1">
                <a:latin typeface="Tahoma" panose="020B0604030504040204" pitchFamily="34" charset="0"/>
                <a:ea typeface="Tahoma" panose="020B0604030504040204" pitchFamily="34" charset="0"/>
                <a:cs typeface="Tahoma" panose="020B0604030504040204" pitchFamily="34" charset="0"/>
              </a:rPr>
              <a:t>surprised and overwhelmed</a:t>
            </a:r>
          </a:p>
          <a:p>
            <a:pPr>
              <a:spcBef>
                <a:spcPts val="0"/>
              </a:spcBef>
              <a:spcAft>
                <a:spcPts val="300"/>
              </a:spcAft>
            </a:pPr>
            <a:r>
              <a:rPr lang="fi-FI" sz="1300" b="1">
                <a:latin typeface="Tahoma" panose="020B0604030504040204" pitchFamily="34" charset="0"/>
                <a:ea typeface="Tahoma" panose="020B0604030504040204" pitchFamily="34" charset="0"/>
                <a:cs typeface="Tahoma" panose="020B0604030504040204" pitchFamily="34" charset="0"/>
              </a:rPr>
              <a:t>C</a:t>
            </a:r>
            <a:r>
              <a:rPr lang="en-FI" sz="1300" b="1" err="1">
                <a:latin typeface="Tahoma" panose="020B0604030504040204" pitchFamily="34" charset="0"/>
                <a:ea typeface="Tahoma" panose="020B0604030504040204" pitchFamily="34" charset="0"/>
                <a:cs typeface="Tahoma" panose="020B0604030504040204" pitchFamily="34" charset="0"/>
              </a:rPr>
              <a:t>risis</a:t>
            </a:r>
            <a:r>
              <a:rPr lang="en-FI" sz="1300" b="1">
                <a:latin typeface="Tahoma" panose="020B0604030504040204" pitchFamily="34" charset="0"/>
                <a:ea typeface="Tahoma" panose="020B0604030504040204" pitchFamily="34" charset="0"/>
                <a:cs typeface="Tahoma" panose="020B0604030504040204" pitchFamily="34" charset="0"/>
              </a:rPr>
              <a:t> management</a:t>
            </a:r>
            <a:r>
              <a:rPr lang="en-US" sz="1300" b="1">
                <a:latin typeface="Tahoma" panose="020B0604030504040204" pitchFamily="34" charset="0"/>
                <a:ea typeface="Tahoma" panose="020B0604030504040204" pitchFamily="34" charset="0"/>
                <a:cs typeface="Tahoma" panose="020B0604030504040204" pitchFamily="34" charset="0"/>
              </a:rPr>
              <a:t> plans existed </a:t>
            </a:r>
            <a:r>
              <a:rPr lang="en-US" sz="1300">
                <a:latin typeface="Tahoma" panose="020B0604030504040204" pitchFamily="34" charset="0"/>
                <a:ea typeface="Tahoma" panose="020B0604030504040204" pitchFamily="34" charset="0"/>
                <a:cs typeface="Tahoma" panose="020B0604030504040204" pitchFamily="34" charset="0"/>
              </a:rPr>
              <a:t>but were not detailed enough</a:t>
            </a:r>
            <a:endParaRPr lang="en-FI" sz="130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pPr>
            <a:r>
              <a:rPr lang="fi-FI" sz="1300">
                <a:latin typeface="Tahoma" panose="020B0604030504040204" pitchFamily="34" charset="0"/>
                <a:ea typeface="Tahoma" panose="020B0604030504040204" pitchFamily="34" charset="0"/>
                <a:cs typeface="Tahoma" panose="020B0604030504040204" pitchFamily="34" charset="0"/>
              </a:rPr>
              <a:t>P</a:t>
            </a:r>
            <a:r>
              <a:rPr lang="en-FI" sz="1300">
                <a:latin typeface="Tahoma" panose="020B0604030504040204" pitchFamily="34" charset="0"/>
                <a:ea typeface="Tahoma" panose="020B0604030504040204" pitchFamily="34" charset="0"/>
                <a:cs typeface="Tahoma" panose="020B0604030504040204" pitchFamily="34" charset="0"/>
              </a:rPr>
              <a:t>reparation measures </a:t>
            </a:r>
            <a:r>
              <a:rPr lang="fi-FI" sz="1300">
                <a:latin typeface="Tahoma" panose="020B0604030504040204" pitchFamily="34" charset="0"/>
                <a:ea typeface="Tahoma" panose="020B0604030504040204" pitchFamily="34" charset="0"/>
                <a:cs typeface="Tahoma" panose="020B0604030504040204" pitchFamily="34" charset="0"/>
              </a:rPr>
              <a:t>and </a:t>
            </a:r>
            <a:r>
              <a:rPr lang="fi-FI" sz="1300" b="1" err="1">
                <a:latin typeface="Tahoma" panose="020B0604030504040204" pitchFamily="34" charset="0"/>
                <a:ea typeface="Tahoma" panose="020B0604030504040204" pitchFamily="34" charset="0"/>
                <a:cs typeface="Tahoma" panose="020B0604030504040204" pitchFamily="34" charset="0"/>
              </a:rPr>
              <a:t>redesign</a:t>
            </a:r>
            <a:r>
              <a:rPr lang="fi-FI" sz="1300">
                <a:latin typeface="Tahoma" panose="020B0604030504040204" pitchFamily="34" charset="0"/>
                <a:ea typeface="Tahoma" panose="020B0604030504040204" pitchFamily="34" charset="0"/>
                <a:cs typeface="Tahoma" panose="020B0604030504040204" pitchFamily="34" charset="0"/>
              </a:rPr>
              <a:t> </a:t>
            </a:r>
            <a:r>
              <a:rPr lang="en-FI" sz="1300">
                <a:latin typeface="Tahoma" panose="020B0604030504040204" pitchFamily="34" charset="0"/>
                <a:ea typeface="Tahoma" panose="020B0604030504040204" pitchFamily="34" charset="0"/>
                <a:cs typeface="Tahoma" panose="020B0604030504040204" pitchFamily="34" charset="0"/>
              </a:rPr>
              <a:t>took place</a:t>
            </a:r>
            <a:endParaRPr lang="fi-FI" sz="1300">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91FAE5CB-558F-4860-A803-27D6134204F9}"/>
              </a:ext>
            </a:extLst>
          </p:cNvPr>
          <p:cNvSpPr txBox="1">
            <a:spLocks/>
          </p:cNvSpPr>
          <p:nvPr/>
        </p:nvSpPr>
        <p:spPr>
          <a:xfrm>
            <a:off x="3068719" y="3593761"/>
            <a:ext cx="2664000" cy="2567662"/>
          </a:xfrm>
          <a:prstGeom prst="rect">
            <a:avLst/>
          </a:prstGeom>
        </p:spPr>
        <p:txBody>
          <a:bodyPr vert="horz" lIns="36000" tIns="36000" rIns="36000" bIns="36000" rtlCol="0">
            <a:noAutofit/>
          </a:bodyPr>
          <a:lstStyle>
            <a:defPPr>
              <a:defRPr lang="fi-FI"/>
            </a:defPPr>
            <a:lvl1pPr marL="108000" indent="-108000">
              <a:lnSpc>
                <a:spcPct val="100000"/>
              </a:lnSpc>
              <a:spcBef>
                <a:spcPts val="600"/>
              </a:spcBef>
              <a:spcAft>
                <a:spcPts val="0"/>
              </a:spcAft>
              <a:buClr>
                <a:schemeClr val="accent1"/>
              </a:buClr>
              <a:buFont typeface="Arial" panose="020B0604020202020204" pitchFamily="34" charset="0"/>
              <a:buChar char="•"/>
              <a:defRPr sz="1200">
                <a:cs typeface="Arial" panose="020B0604020202020204" pitchFamily="34" charset="0"/>
              </a:defRPr>
            </a:lvl1pPr>
            <a:lvl2pPr marL="216000" indent="-108000">
              <a:lnSpc>
                <a:spcPct val="100000"/>
              </a:lnSpc>
              <a:spcBef>
                <a:spcPts val="100"/>
              </a:spcBef>
              <a:spcAft>
                <a:spcPts val="0"/>
              </a:spcAft>
              <a:buClr>
                <a:schemeClr val="accent1"/>
              </a:buClr>
              <a:buFont typeface="Helvetica" panose="020B0604020202020204" pitchFamily="34" charset="0"/>
              <a:buChar char="-"/>
              <a:defRPr sz="1200">
                <a:cs typeface="Arial" panose="020B0604020202020204" pitchFamily="34" charset="0"/>
              </a:defRPr>
            </a:lvl2pPr>
            <a:lvl3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3pPr>
            <a:lvl4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4pPr>
            <a:lvl5pPr marL="324000" indent="-108000">
              <a:lnSpc>
                <a:spcPct val="100000"/>
              </a:lnSpc>
              <a:spcBef>
                <a:spcPts val="0"/>
              </a:spcBef>
              <a:spcAft>
                <a:spcPts val="0"/>
              </a:spcAft>
              <a:buClr>
                <a:schemeClr val="accent1"/>
              </a:buClr>
              <a:buFont typeface="Courier New" panose="02070309020205020404" pitchFamily="49" charset="0"/>
              <a:buChar char="o"/>
              <a:defRPr sz="1000">
                <a:latin typeface="Arial" panose="020B0604020202020204" pitchFamily="34" charset="0"/>
                <a:cs typeface="Arial" panose="020B0604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spcAft>
                <a:spcPts val="300"/>
              </a:spcAft>
            </a:pPr>
            <a:r>
              <a:rPr lang="en-FI">
                <a:latin typeface="Tahoma" panose="020B0604030504040204" pitchFamily="34" charset="0"/>
                <a:ea typeface="Tahoma" panose="020B0604030504040204" pitchFamily="34" charset="0"/>
                <a:cs typeface="Tahoma" panose="020B0604030504040204" pitchFamily="34" charset="0"/>
              </a:rPr>
              <a:t>H</a:t>
            </a:r>
            <a:r>
              <a:rPr lang="en-US" sz="1300" err="1">
                <a:latin typeface="Tahoma" panose="020B0604030504040204" pitchFamily="34" charset="0"/>
                <a:ea typeface="Tahoma" panose="020B0604030504040204" pitchFamily="34" charset="0"/>
                <a:cs typeface="Tahoma" panose="020B0604030504040204" pitchFamily="34" charset="0"/>
              </a:rPr>
              <a:t>ealthcare</a:t>
            </a:r>
            <a:r>
              <a:rPr lang="en-US" sz="1300">
                <a:latin typeface="Tahoma" panose="020B0604030504040204" pitchFamily="34" charset="0"/>
                <a:ea typeface="Tahoma" panose="020B0604030504040204" pitchFamily="34" charset="0"/>
                <a:cs typeface="Tahoma" panose="020B0604030504040204" pitchFamily="34" charset="0"/>
              </a:rPr>
              <a:t> professionals </a:t>
            </a:r>
            <a:r>
              <a:rPr lang="en-US" sz="1300" b="1">
                <a:latin typeface="Tahoma" panose="020B0604030504040204" pitchFamily="34" charset="0"/>
                <a:ea typeface="Tahoma" panose="020B0604030504040204" pitchFamily="34" charset="0"/>
                <a:cs typeface="Tahoma" panose="020B0604030504040204" pitchFamily="34" charset="0"/>
              </a:rPr>
              <a:t>worked overtime </a:t>
            </a:r>
          </a:p>
          <a:p>
            <a:pPr>
              <a:spcBef>
                <a:spcPts val="0"/>
              </a:spcBef>
              <a:spcAft>
                <a:spcPts val="300"/>
              </a:spcAft>
            </a:pPr>
            <a:r>
              <a:rPr lang="en-US" sz="1300">
                <a:latin typeface="Tahoma" panose="020B0604030504040204" pitchFamily="34" charset="0"/>
                <a:ea typeface="Tahoma" panose="020B0604030504040204" pitchFamily="34" charset="0"/>
                <a:cs typeface="Tahoma" panose="020B0604030504040204" pitchFamily="34" charset="0"/>
              </a:rPr>
              <a:t>The load and stress of the professionals was not spread out equally</a:t>
            </a:r>
            <a:endParaRPr lang="en-FI" sz="130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pPr>
            <a:r>
              <a:rPr lang="en-US" sz="1300">
                <a:latin typeface="Tahoma" panose="020B0604030504040204" pitchFamily="34" charset="0"/>
                <a:ea typeface="Tahoma" panose="020B0604030504040204" pitchFamily="34" charset="0"/>
                <a:cs typeface="Tahoma" panose="020B0604030504040204" pitchFamily="34" charset="0"/>
              </a:rPr>
              <a:t>The group </a:t>
            </a:r>
            <a:r>
              <a:rPr lang="en-US" sz="1300" b="1">
                <a:latin typeface="Tahoma" panose="020B0604030504040204" pitchFamily="34" charset="0"/>
                <a:ea typeface="Tahoma" panose="020B0604030504040204" pitchFamily="34" charset="0"/>
                <a:cs typeface="Tahoma" panose="020B0604030504040204" pitchFamily="34" charset="0"/>
              </a:rPr>
              <a:t>spirit was temporarily higher than normal </a:t>
            </a:r>
            <a:r>
              <a:rPr lang="en-US" sz="1300">
                <a:latin typeface="Tahoma" panose="020B0604030504040204" pitchFamily="34" charset="0"/>
                <a:ea typeface="Tahoma" panose="020B0604030504040204" pitchFamily="34" charset="0"/>
                <a:cs typeface="Tahoma" panose="020B0604030504040204" pitchFamily="34" charset="0"/>
              </a:rPr>
              <a:t>in the beginning of the pandemic</a:t>
            </a:r>
            <a:endParaRPr lang="fi-FI" sz="130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pPr>
            <a:r>
              <a:rPr lang="en-US" sz="1300">
                <a:latin typeface="Tahoma" panose="020B0604030504040204" pitchFamily="34" charset="0"/>
                <a:ea typeface="Tahoma" panose="020B0604030504040204" pitchFamily="34" charset="0"/>
                <a:cs typeface="Tahoma" panose="020B0604030504040204" pitchFamily="34" charset="0"/>
              </a:rPr>
              <a:t>Professionals raised concerns for a prolonged epidemic situation</a:t>
            </a:r>
            <a:endParaRPr lang="en-FI">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573A0F90-02C7-4688-A4A3-F22A30459BAE}"/>
              </a:ext>
            </a:extLst>
          </p:cNvPr>
          <p:cNvSpPr txBox="1">
            <a:spLocks/>
          </p:cNvSpPr>
          <p:nvPr/>
        </p:nvSpPr>
        <p:spPr>
          <a:xfrm>
            <a:off x="5779154" y="3593761"/>
            <a:ext cx="2832083" cy="2816809"/>
          </a:xfrm>
          <a:prstGeom prst="rect">
            <a:avLst/>
          </a:prstGeom>
        </p:spPr>
        <p:txBody>
          <a:bodyPr vert="horz" lIns="36000" tIns="36000" rIns="36000" bIns="36000" rtlCol="0">
            <a:noAutofit/>
          </a:bodyPr>
          <a:lstStyle>
            <a:defPPr>
              <a:defRPr lang="fi-FI"/>
            </a:defPPr>
            <a:lvl1pPr marL="108000" indent="-108000">
              <a:lnSpc>
                <a:spcPct val="100000"/>
              </a:lnSpc>
              <a:spcBef>
                <a:spcPts val="600"/>
              </a:spcBef>
              <a:spcAft>
                <a:spcPts val="0"/>
              </a:spcAft>
              <a:buClr>
                <a:schemeClr val="accent1"/>
              </a:buClr>
              <a:buFont typeface="Arial" panose="020B0604020202020204" pitchFamily="34" charset="0"/>
              <a:buChar char="•"/>
              <a:defRPr sz="1200">
                <a:cs typeface="Arial" panose="020B0604020202020204" pitchFamily="34" charset="0"/>
              </a:defRPr>
            </a:lvl1pPr>
            <a:lvl2pPr marL="216000" indent="-108000">
              <a:lnSpc>
                <a:spcPct val="100000"/>
              </a:lnSpc>
              <a:spcBef>
                <a:spcPts val="100"/>
              </a:spcBef>
              <a:spcAft>
                <a:spcPts val="0"/>
              </a:spcAft>
              <a:buClr>
                <a:schemeClr val="accent1"/>
              </a:buClr>
              <a:buFont typeface="Helvetica" panose="020B0604020202020204" pitchFamily="34" charset="0"/>
              <a:buChar char="-"/>
              <a:defRPr sz="1200">
                <a:cs typeface="Arial" panose="020B0604020202020204" pitchFamily="34" charset="0"/>
              </a:defRPr>
            </a:lvl2pPr>
            <a:lvl3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3pPr>
            <a:lvl4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4pPr>
            <a:lvl5pPr marL="324000" indent="-108000">
              <a:lnSpc>
                <a:spcPct val="100000"/>
              </a:lnSpc>
              <a:spcBef>
                <a:spcPts val="0"/>
              </a:spcBef>
              <a:spcAft>
                <a:spcPts val="0"/>
              </a:spcAft>
              <a:buClr>
                <a:schemeClr val="accent1"/>
              </a:buClr>
              <a:buFont typeface="Courier New" panose="02070309020205020404" pitchFamily="49" charset="0"/>
              <a:buChar char="o"/>
              <a:defRPr sz="1000">
                <a:latin typeface="Arial" panose="020B0604020202020204" pitchFamily="34" charset="0"/>
                <a:cs typeface="Arial" panose="020B0604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FI" sz="1300">
                <a:latin typeface="Tahoma" panose="020B0604030504040204" pitchFamily="34" charset="0"/>
                <a:ea typeface="Tahoma" panose="020B0604030504040204" pitchFamily="34" charset="0"/>
                <a:cs typeface="Tahoma" panose="020B0604030504040204" pitchFamily="34" charset="0"/>
              </a:rPr>
              <a:t>T</a:t>
            </a:r>
            <a:r>
              <a:rPr lang="en-US" sz="1300">
                <a:latin typeface="Tahoma" panose="020B0604030504040204" pitchFamily="34" charset="0"/>
                <a:ea typeface="Tahoma" panose="020B0604030504040204" pitchFamily="34" charset="0"/>
                <a:cs typeface="Tahoma" panose="020B0604030504040204" pitchFamily="34" charset="0"/>
              </a:rPr>
              <a:t>he</a:t>
            </a:r>
            <a:r>
              <a:rPr lang="en-FI" sz="1300">
                <a:latin typeface="Tahoma" panose="020B0604030504040204" pitchFamily="34" charset="0"/>
                <a:ea typeface="Tahoma" panose="020B0604030504040204" pitchFamily="34" charset="0"/>
                <a:cs typeface="Tahoma" panose="020B0604030504040204" pitchFamily="34" charset="0"/>
              </a:rPr>
              <a:t>re was</a:t>
            </a:r>
            <a:r>
              <a:rPr lang="en-US" sz="1300">
                <a:latin typeface="Tahoma" panose="020B0604030504040204" pitchFamily="34" charset="0"/>
                <a:ea typeface="Tahoma" panose="020B0604030504040204" pitchFamily="34" charset="0"/>
                <a:cs typeface="Tahoma" panose="020B0604030504040204" pitchFamily="34" charset="0"/>
              </a:rPr>
              <a:t> </a:t>
            </a:r>
            <a:r>
              <a:rPr lang="en-US" sz="1300" b="1">
                <a:latin typeface="Tahoma" panose="020B0604030504040204" pitchFamily="34" charset="0"/>
                <a:ea typeface="Tahoma" panose="020B0604030504040204" pitchFamily="34" charset="0"/>
                <a:cs typeface="Tahoma" panose="020B0604030504040204" pitchFamily="34" charset="0"/>
              </a:rPr>
              <a:t>miscommunication</a:t>
            </a:r>
            <a:r>
              <a:rPr lang="en-FI" sz="1300">
                <a:latin typeface="Tahoma" panose="020B0604030504040204" pitchFamily="34" charset="0"/>
                <a:ea typeface="Tahoma" panose="020B0604030504040204" pitchFamily="34" charset="0"/>
                <a:cs typeface="Tahoma" panose="020B0604030504040204" pitchFamily="34" charset="0"/>
              </a:rPr>
              <a:t> or lack of communication at the start of the first wave</a:t>
            </a:r>
            <a:endParaRPr lang="fi-FI" sz="1300">
              <a:latin typeface="Tahoma" panose="020B0604030504040204" pitchFamily="34" charset="0"/>
              <a:ea typeface="Tahoma" panose="020B0604030504040204" pitchFamily="34" charset="0"/>
              <a:cs typeface="Tahoma" panose="020B0604030504040204" pitchFamily="34" charset="0"/>
            </a:endParaRPr>
          </a:p>
          <a:p>
            <a:r>
              <a:rPr lang="en-US" sz="1300">
                <a:latin typeface="Tahoma" panose="020B0604030504040204" pitchFamily="34" charset="0"/>
                <a:ea typeface="Tahoma" panose="020B0604030504040204" pitchFamily="34" charset="0"/>
                <a:cs typeface="Tahoma" panose="020B0604030504040204" pitchFamily="34" charset="0"/>
              </a:rPr>
              <a:t>ICU professionals </a:t>
            </a:r>
            <a:r>
              <a:rPr lang="en-FI" sz="1300">
                <a:latin typeface="Tahoma" panose="020B0604030504040204" pitchFamily="34" charset="0"/>
                <a:ea typeface="Tahoma" panose="020B0604030504040204" pitchFamily="34" charset="0"/>
                <a:cs typeface="Tahoma" panose="020B0604030504040204" pitchFamily="34" charset="0"/>
              </a:rPr>
              <a:t>highlighted the need for </a:t>
            </a:r>
            <a:r>
              <a:rPr lang="fi-FI" sz="1300" err="1">
                <a:latin typeface="Tahoma" panose="020B0604030504040204" pitchFamily="34" charset="0"/>
                <a:ea typeface="Tahoma" panose="020B0604030504040204" pitchFamily="34" charset="0"/>
                <a:cs typeface="Tahoma" panose="020B0604030504040204" pitchFamily="34" charset="0"/>
              </a:rPr>
              <a:t>clear</a:t>
            </a:r>
            <a:r>
              <a:rPr lang="fi-FI" sz="1300">
                <a:latin typeface="Tahoma" panose="020B0604030504040204" pitchFamily="34" charset="0"/>
                <a:ea typeface="Tahoma" panose="020B0604030504040204" pitchFamily="34" charset="0"/>
                <a:cs typeface="Tahoma" panose="020B0604030504040204" pitchFamily="34" charset="0"/>
              </a:rPr>
              <a:t> </a:t>
            </a:r>
            <a:r>
              <a:rPr lang="en-FI" sz="1300">
                <a:latin typeface="Tahoma" panose="020B0604030504040204" pitchFamily="34" charset="0"/>
                <a:ea typeface="Tahoma" panose="020B0604030504040204" pitchFamily="34" charset="0"/>
                <a:cs typeface="Tahoma" panose="020B0604030504040204" pitchFamily="34" charset="0"/>
              </a:rPr>
              <a:t>communication during crisis</a:t>
            </a:r>
            <a:endParaRPr lang="fi-FI" sz="1300">
              <a:latin typeface="Tahoma" panose="020B0604030504040204" pitchFamily="34" charset="0"/>
              <a:ea typeface="Tahoma" panose="020B0604030504040204" pitchFamily="34" charset="0"/>
              <a:cs typeface="Tahoma" panose="020B0604030504040204" pitchFamily="34" charset="0"/>
            </a:endParaRPr>
          </a:p>
          <a:p>
            <a:r>
              <a:rPr lang="en-FI" sz="1300">
                <a:latin typeface="Tahoma" panose="020B0604030504040204" pitchFamily="34" charset="0"/>
                <a:ea typeface="Tahoma" panose="020B0604030504040204" pitchFamily="34" charset="0"/>
                <a:cs typeface="Tahoma" panose="020B0604030504040204" pitchFamily="34" charset="0"/>
              </a:rPr>
              <a:t>I</a:t>
            </a:r>
            <a:r>
              <a:rPr lang="fi-FI" sz="1300">
                <a:latin typeface="Tahoma" panose="020B0604030504040204" pitchFamily="34" charset="0"/>
                <a:ea typeface="Tahoma" panose="020B0604030504040204" pitchFamily="34" charset="0"/>
                <a:cs typeface="Tahoma" panose="020B0604030504040204" pitchFamily="34" charset="0"/>
              </a:rPr>
              <a:t>C</a:t>
            </a:r>
            <a:r>
              <a:rPr lang="en-FI" sz="1300">
                <a:latin typeface="Tahoma" panose="020B0604030504040204" pitchFamily="34" charset="0"/>
                <a:ea typeface="Tahoma" panose="020B0604030504040204" pitchFamily="34" charset="0"/>
                <a:cs typeface="Tahoma" panose="020B0604030504040204" pitchFamily="34" charset="0"/>
              </a:rPr>
              <a:t>U professionals </a:t>
            </a:r>
            <a:r>
              <a:rPr lang="fi-FI" sz="1300" err="1">
                <a:latin typeface="Tahoma" panose="020B0604030504040204" pitchFamily="34" charset="0"/>
                <a:ea typeface="Tahoma" panose="020B0604030504040204" pitchFamily="34" charset="0"/>
                <a:cs typeface="Tahoma" panose="020B0604030504040204" pitchFamily="34" charset="0"/>
              </a:rPr>
              <a:t>called</a:t>
            </a:r>
            <a:r>
              <a:rPr lang="fi-FI" sz="1300">
                <a:latin typeface="Tahoma" panose="020B0604030504040204" pitchFamily="34" charset="0"/>
                <a:ea typeface="Tahoma" panose="020B0604030504040204" pitchFamily="34" charset="0"/>
                <a:cs typeface="Tahoma" panose="020B0604030504040204" pitchFamily="34" charset="0"/>
              </a:rPr>
              <a:t> for</a:t>
            </a:r>
            <a:r>
              <a:rPr lang="en-FI" sz="1300">
                <a:latin typeface="Tahoma" panose="020B0604030504040204" pitchFamily="34" charset="0"/>
                <a:ea typeface="Tahoma" panose="020B0604030504040204" pitchFamily="34" charset="0"/>
                <a:cs typeface="Tahoma" panose="020B0604030504040204" pitchFamily="34" charset="0"/>
              </a:rPr>
              <a:t> </a:t>
            </a:r>
            <a:r>
              <a:rPr lang="en-FI" sz="1300" b="1">
                <a:latin typeface="Tahoma" panose="020B0604030504040204" pitchFamily="34" charset="0"/>
                <a:ea typeface="Tahoma" panose="020B0604030504040204" pitchFamily="34" charset="0"/>
                <a:cs typeface="Tahoma" panose="020B0604030504040204" pitchFamily="34" charset="0"/>
              </a:rPr>
              <a:t>support</a:t>
            </a:r>
            <a:r>
              <a:rPr lang="en-FI" sz="1300">
                <a:latin typeface="Tahoma" panose="020B0604030504040204" pitchFamily="34" charset="0"/>
                <a:ea typeface="Tahoma" panose="020B0604030504040204" pitchFamily="34" charset="0"/>
                <a:cs typeface="Tahoma" panose="020B0604030504040204" pitchFamily="34" charset="0"/>
              </a:rPr>
              <a:t> and concrete actions from the management to </a:t>
            </a:r>
            <a:r>
              <a:rPr lang="en-FI" sz="1300" b="1">
                <a:latin typeface="Tahoma" panose="020B0604030504040204" pitchFamily="34" charset="0"/>
                <a:ea typeface="Tahoma" panose="020B0604030504040204" pitchFamily="34" charset="0"/>
                <a:cs typeface="Tahoma" panose="020B0604030504040204" pitchFamily="34" charset="0"/>
              </a:rPr>
              <a:t>ease stress</a:t>
            </a:r>
            <a:endParaRPr lang="fi-FI" sz="1300" b="1">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84982DCC-8145-45DE-A79F-F77DF728CFAD}"/>
              </a:ext>
            </a:extLst>
          </p:cNvPr>
          <p:cNvSpPr txBox="1">
            <a:spLocks/>
          </p:cNvSpPr>
          <p:nvPr/>
        </p:nvSpPr>
        <p:spPr>
          <a:xfrm>
            <a:off x="8568334" y="3593761"/>
            <a:ext cx="2664000" cy="2916625"/>
          </a:xfrm>
          <a:prstGeom prst="rect">
            <a:avLst/>
          </a:prstGeom>
        </p:spPr>
        <p:txBody>
          <a:bodyPr vert="horz" lIns="36000" tIns="36000" rIns="36000" bIns="36000" rtlCol="0">
            <a:noAutofit/>
          </a:bodyPr>
          <a:lstStyle>
            <a:defPPr>
              <a:defRPr lang="fi-FI"/>
            </a:defPPr>
            <a:lvl1pPr marL="108000" indent="-108000">
              <a:lnSpc>
                <a:spcPct val="100000"/>
              </a:lnSpc>
              <a:spcBef>
                <a:spcPts val="600"/>
              </a:spcBef>
              <a:spcAft>
                <a:spcPts val="0"/>
              </a:spcAft>
              <a:buClr>
                <a:schemeClr val="accent1"/>
              </a:buClr>
              <a:buFont typeface="Arial" panose="020B0604020202020204" pitchFamily="34" charset="0"/>
              <a:buChar char="•"/>
              <a:defRPr sz="1200">
                <a:cs typeface="Arial" panose="020B0604020202020204" pitchFamily="34" charset="0"/>
              </a:defRPr>
            </a:lvl1pPr>
            <a:lvl2pPr marL="216000" indent="-108000">
              <a:lnSpc>
                <a:spcPct val="100000"/>
              </a:lnSpc>
              <a:spcBef>
                <a:spcPts val="100"/>
              </a:spcBef>
              <a:spcAft>
                <a:spcPts val="0"/>
              </a:spcAft>
              <a:buClr>
                <a:schemeClr val="accent1"/>
              </a:buClr>
              <a:buFont typeface="Helvetica" panose="020B0604020202020204" pitchFamily="34" charset="0"/>
              <a:buChar char="-"/>
              <a:defRPr sz="1200">
                <a:cs typeface="Arial" panose="020B0604020202020204" pitchFamily="34" charset="0"/>
              </a:defRPr>
            </a:lvl2pPr>
            <a:lvl3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3pPr>
            <a:lvl4pPr marL="324000" indent="-108000">
              <a:lnSpc>
                <a:spcPct val="100000"/>
              </a:lnSpc>
              <a:spcBef>
                <a:spcPts val="0"/>
              </a:spcBef>
              <a:spcAft>
                <a:spcPts val="0"/>
              </a:spcAft>
              <a:buClr>
                <a:schemeClr val="accent1"/>
              </a:buClr>
              <a:buFont typeface="Courier New" panose="02070309020205020404" pitchFamily="49" charset="0"/>
              <a:buChar char="o"/>
              <a:defRPr sz="1000">
                <a:cs typeface="Arial" panose="020B0604020202020204" pitchFamily="34" charset="0"/>
              </a:defRPr>
            </a:lvl4pPr>
            <a:lvl5pPr marL="324000" indent="-108000">
              <a:lnSpc>
                <a:spcPct val="100000"/>
              </a:lnSpc>
              <a:spcBef>
                <a:spcPts val="0"/>
              </a:spcBef>
              <a:spcAft>
                <a:spcPts val="0"/>
              </a:spcAft>
              <a:buClr>
                <a:schemeClr val="accent1"/>
              </a:buClr>
              <a:buFont typeface="Courier New" panose="02070309020205020404" pitchFamily="49" charset="0"/>
              <a:buChar char="o"/>
              <a:defRPr sz="1000">
                <a:latin typeface="Arial" panose="020B0604020202020204" pitchFamily="34" charset="0"/>
                <a:cs typeface="Arial" panose="020B0604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300">
                <a:latin typeface="Tahoma" panose="020B0604030504040204" pitchFamily="34" charset="0"/>
                <a:ea typeface="Tahoma" panose="020B0604030504040204" pitchFamily="34" charset="0"/>
                <a:cs typeface="Tahoma" panose="020B0604030504040204" pitchFamily="34" charset="0"/>
              </a:rPr>
              <a:t>The</a:t>
            </a:r>
            <a:r>
              <a:rPr lang="en-FI" sz="1300">
                <a:latin typeface="Tahoma" panose="020B0604030504040204" pitchFamily="34" charset="0"/>
                <a:ea typeface="Tahoma" panose="020B0604030504040204" pitchFamily="34" charset="0"/>
                <a:cs typeface="Tahoma" panose="020B0604030504040204" pitchFamily="34" charset="0"/>
              </a:rPr>
              <a:t> </a:t>
            </a:r>
            <a:r>
              <a:rPr lang="en-FI" sz="1300" b="1">
                <a:latin typeface="Tahoma" panose="020B0604030504040204" pitchFamily="34" charset="0"/>
                <a:ea typeface="Tahoma" panose="020B0604030504040204" pitchFamily="34" charset="0"/>
                <a:cs typeface="Tahoma" panose="020B0604030504040204" pitchFamily="34" charset="0"/>
              </a:rPr>
              <a:t>temporary</a:t>
            </a:r>
            <a:r>
              <a:rPr lang="en-US" sz="1300" b="1">
                <a:latin typeface="Tahoma" panose="020B0604030504040204" pitchFamily="34" charset="0"/>
                <a:ea typeface="Tahoma" panose="020B0604030504040204" pitchFamily="34" charset="0"/>
                <a:cs typeface="Tahoma" panose="020B0604030504040204" pitchFamily="34" charset="0"/>
              </a:rPr>
              <a:t> extra personnel </a:t>
            </a:r>
            <a:r>
              <a:rPr lang="en-FI" sz="1300" b="1">
                <a:latin typeface="Tahoma" panose="020B0604030504040204" pitchFamily="34" charset="0"/>
                <a:ea typeface="Tahoma" panose="020B0604030504040204" pitchFamily="34" charset="0"/>
                <a:cs typeface="Tahoma" panose="020B0604030504040204" pitchFamily="34" charset="0"/>
              </a:rPr>
              <a:t>was helpfu</a:t>
            </a:r>
            <a:r>
              <a:rPr lang="en-FI" sz="1300">
                <a:latin typeface="Tahoma" panose="020B0604030504040204" pitchFamily="34" charset="0"/>
                <a:ea typeface="Tahoma" panose="020B0604030504040204" pitchFamily="34" charset="0"/>
                <a:cs typeface="Tahoma" panose="020B0604030504040204" pitchFamily="34" charset="0"/>
              </a:rPr>
              <a:t>l</a:t>
            </a:r>
            <a:r>
              <a:rPr lang="en-US" sz="1300">
                <a:latin typeface="Tahoma" panose="020B0604030504040204" pitchFamily="34" charset="0"/>
                <a:ea typeface="Tahoma" panose="020B0604030504040204" pitchFamily="34" charset="0"/>
                <a:cs typeface="Tahoma" panose="020B0604030504040204" pitchFamily="34" charset="0"/>
              </a:rPr>
              <a:t> </a:t>
            </a:r>
            <a:r>
              <a:rPr lang="en-FI" sz="1300">
                <a:latin typeface="Tahoma" panose="020B0604030504040204" pitchFamily="34" charset="0"/>
                <a:ea typeface="Tahoma" panose="020B0604030504040204" pitchFamily="34" charset="0"/>
                <a:cs typeface="Tahoma" panose="020B0604030504040204" pitchFamily="34" charset="0"/>
              </a:rPr>
              <a:t>in </a:t>
            </a:r>
            <a:r>
              <a:rPr lang="en-US" sz="1300" err="1">
                <a:latin typeface="Tahoma" panose="020B0604030504040204" pitchFamily="34" charset="0"/>
                <a:ea typeface="Tahoma" panose="020B0604030504040204" pitchFamily="34" charset="0"/>
                <a:cs typeface="Tahoma" panose="020B0604030504040204" pitchFamily="34" charset="0"/>
              </a:rPr>
              <a:t>manag</a:t>
            </a:r>
            <a:r>
              <a:rPr lang="en-FI" sz="1300" err="1">
                <a:latin typeface="Tahoma" panose="020B0604030504040204" pitchFamily="34" charset="0"/>
                <a:ea typeface="Tahoma" panose="020B0604030504040204" pitchFamily="34" charset="0"/>
                <a:cs typeface="Tahoma" panose="020B0604030504040204" pitchFamily="34" charset="0"/>
              </a:rPr>
              <a:t>ing</a:t>
            </a:r>
            <a:r>
              <a:rPr lang="en-US" sz="1300">
                <a:latin typeface="Tahoma" panose="020B0604030504040204" pitchFamily="34" charset="0"/>
                <a:ea typeface="Tahoma" panose="020B0604030504040204" pitchFamily="34" charset="0"/>
                <a:cs typeface="Tahoma" panose="020B0604030504040204" pitchFamily="34" charset="0"/>
              </a:rPr>
              <a:t> the growing number of patients, but at the same time brought up challenges</a:t>
            </a:r>
          </a:p>
          <a:p>
            <a:r>
              <a:rPr lang="en-FI" sz="1300">
                <a:latin typeface="Tahoma" panose="020B0604030504040204" pitchFamily="34" charset="0"/>
                <a:ea typeface="Tahoma" panose="020B0604030504040204" pitchFamily="34" charset="0"/>
                <a:cs typeface="Tahoma" panose="020B0604030504040204" pitchFamily="34" charset="0"/>
              </a:rPr>
              <a:t>T</a:t>
            </a:r>
            <a:r>
              <a:rPr lang="en-US" sz="1300">
                <a:latin typeface="Tahoma" panose="020B0604030504040204" pitchFamily="34" charset="0"/>
                <a:ea typeface="Tahoma" panose="020B0604030504040204" pitchFamily="34" charset="0"/>
                <a:cs typeface="Tahoma" panose="020B0604030504040204" pitchFamily="34" charset="0"/>
              </a:rPr>
              <a:t>here was </a:t>
            </a:r>
            <a:r>
              <a:rPr lang="en-US" sz="1300" b="1">
                <a:latin typeface="Tahoma" panose="020B0604030504040204" pitchFamily="34" charset="0"/>
                <a:ea typeface="Tahoma" panose="020B0604030504040204" pitchFamily="34" charset="0"/>
                <a:cs typeface="Tahoma" panose="020B0604030504040204" pitchFamily="34" charset="0"/>
              </a:rPr>
              <a:t>fear of shortage </a:t>
            </a:r>
            <a:r>
              <a:rPr lang="en-US" sz="1300">
                <a:latin typeface="Tahoma" panose="020B0604030504040204" pitchFamily="34" charset="0"/>
                <a:ea typeface="Tahoma" panose="020B0604030504040204" pitchFamily="34" charset="0"/>
                <a:cs typeface="Tahoma" panose="020B0604030504040204" pitchFamily="34" charset="0"/>
              </a:rPr>
              <a:t>in all three countries and actual shortage in Italy of PPEs</a:t>
            </a:r>
          </a:p>
          <a:p>
            <a:pPr>
              <a:spcAft>
                <a:spcPts val="300"/>
              </a:spcAft>
            </a:pPr>
            <a:r>
              <a:rPr lang="en-US" sz="1300">
                <a:latin typeface="Tahoma" panose="020B0604030504040204" pitchFamily="34" charset="0"/>
                <a:ea typeface="Tahoma" panose="020B0604030504040204" pitchFamily="34" charset="0"/>
                <a:cs typeface="Tahoma" panose="020B0604030504040204" pitchFamily="34" charset="0"/>
              </a:rPr>
              <a:t>The </a:t>
            </a:r>
            <a:r>
              <a:rPr lang="en-US" sz="1300" b="1">
                <a:latin typeface="Tahoma" panose="020B0604030504040204" pitchFamily="34" charset="0"/>
                <a:ea typeface="Tahoma" panose="020B0604030504040204" pitchFamily="34" charset="0"/>
                <a:cs typeface="Tahoma" panose="020B0604030504040204" pitchFamily="34" charset="0"/>
              </a:rPr>
              <a:t>availability of </a:t>
            </a:r>
            <a:r>
              <a:rPr lang="en-FI" sz="1300" b="1">
                <a:latin typeface="Tahoma" panose="020B0604030504040204" pitchFamily="34" charset="0"/>
                <a:ea typeface="Tahoma" panose="020B0604030504040204" pitchFamily="34" charset="0"/>
                <a:cs typeface="Tahoma" panose="020B0604030504040204" pitchFamily="34" charset="0"/>
              </a:rPr>
              <a:t>other</a:t>
            </a:r>
            <a:r>
              <a:rPr lang="en-US" sz="1300" b="1">
                <a:latin typeface="Tahoma" panose="020B0604030504040204" pitchFamily="34" charset="0"/>
                <a:ea typeface="Tahoma" panose="020B0604030504040204" pitchFamily="34" charset="0"/>
                <a:cs typeface="Tahoma" panose="020B0604030504040204" pitchFamily="34" charset="0"/>
              </a:rPr>
              <a:t> resources and equipment</a:t>
            </a:r>
            <a:r>
              <a:rPr lang="en-FI" sz="1300" b="1">
                <a:latin typeface="Tahoma" panose="020B0604030504040204" pitchFamily="34" charset="0"/>
                <a:ea typeface="Tahoma" panose="020B0604030504040204" pitchFamily="34" charset="0"/>
                <a:cs typeface="Tahoma" panose="020B0604030504040204" pitchFamily="34" charset="0"/>
              </a:rPr>
              <a:t> varied</a:t>
            </a:r>
            <a:r>
              <a:rPr lang="en-FI" sz="1300">
                <a:latin typeface="Tahoma" panose="020B0604030504040204" pitchFamily="34" charset="0"/>
                <a:ea typeface="Tahoma" panose="020B0604030504040204" pitchFamily="34" charset="0"/>
                <a:cs typeface="Tahoma" panose="020B0604030504040204" pitchFamily="34" charset="0"/>
              </a:rPr>
              <a:t>: shortages of drugs in Sweden and init</a:t>
            </a:r>
            <a:r>
              <a:rPr lang="fi-FI" sz="1300">
                <a:latin typeface="Tahoma" panose="020B0604030504040204" pitchFamily="34" charset="0"/>
                <a:ea typeface="Tahoma" panose="020B0604030504040204" pitchFamily="34" charset="0"/>
                <a:cs typeface="Tahoma" panose="020B0604030504040204" pitchFamily="34" charset="0"/>
              </a:rPr>
              <a:t>i</a:t>
            </a:r>
            <a:r>
              <a:rPr lang="en-FI" sz="1300">
                <a:latin typeface="Tahoma" panose="020B0604030504040204" pitchFamily="34" charset="0"/>
                <a:ea typeface="Tahoma" panose="020B0604030504040204" pitchFamily="34" charset="0"/>
                <a:cs typeface="Tahoma" panose="020B0604030504040204" pitchFamily="34" charset="0"/>
              </a:rPr>
              <a:t>al shortage of ventilators in Italy</a:t>
            </a:r>
          </a:p>
        </p:txBody>
      </p:sp>
      <p:cxnSp>
        <p:nvCxnSpPr>
          <p:cNvPr id="14" name="Straight Connector 13">
            <a:extLst>
              <a:ext uri="{FF2B5EF4-FFF2-40B4-BE49-F238E27FC236}">
                <a16:creationId xmlns:a16="http://schemas.microsoft.com/office/drawing/2014/main" id="{DF27BE89-D7A7-48BC-84CA-9F638D124B29}"/>
              </a:ext>
            </a:extLst>
          </p:cNvPr>
          <p:cNvCxnSpPr>
            <a:cxnSpLocks/>
          </p:cNvCxnSpPr>
          <p:nvPr/>
        </p:nvCxnSpPr>
        <p:spPr>
          <a:xfrm>
            <a:off x="2997285" y="1999121"/>
            <a:ext cx="0" cy="4162302"/>
          </a:xfrm>
          <a:prstGeom prst="line">
            <a:avLst/>
          </a:prstGeom>
          <a:ln w="19050" cap="rnd" cmpd="sng" algn="ctr">
            <a:solidFill>
              <a:schemeClr val="bg1">
                <a:lumMod val="6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88531D-E763-4825-B42C-9DDA912F9639}"/>
              </a:ext>
            </a:extLst>
          </p:cNvPr>
          <p:cNvCxnSpPr>
            <a:cxnSpLocks/>
          </p:cNvCxnSpPr>
          <p:nvPr/>
        </p:nvCxnSpPr>
        <p:spPr>
          <a:xfrm>
            <a:off x="5769289" y="1999277"/>
            <a:ext cx="9865" cy="4162146"/>
          </a:xfrm>
          <a:prstGeom prst="line">
            <a:avLst/>
          </a:prstGeom>
          <a:ln w="19050" cap="rnd" cmpd="sng" algn="ctr">
            <a:solidFill>
              <a:schemeClr val="bg1">
                <a:lumMod val="6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904D65-16DA-4A46-889D-B60D3114062F}"/>
              </a:ext>
            </a:extLst>
          </p:cNvPr>
          <p:cNvCxnSpPr>
            <a:cxnSpLocks/>
          </p:cNvCxnSpPr>
          <p:nvPr/>
        </p:nvCxnSpPr>
        <p:spPr>
          <a:xfrm>
            <a:off x="8530237" y="2012615"/>
            <a:ext cx="38097" cy="4148808"/>
          </a:xfrm>
          <a:prstGeom prst="line">
            <a:avLst/>
          </a:prstGeom>
          <a:ln w="19050" cap="rnd" cmpd="sng" algn="ctr">
            <a:solidFill>
              <a:schemeClr val="bg1">
                <a:lumMod val="6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F299D816-2BAF-4994-9143-D6A9BB707D90}"/>
              </a:ext>
            </a:extLst>
          </p:cNvPr>
          <p:cNvSpPr txBox="1">
            <a:spLocks/>
          </p:cNvSpPr>
          <p:nvPr/>
        </p:nvSpPr>
        <p:spPr>
          <a:xfrm>
            <a:off x="3822015" y="65120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50" b="1" spc="270">
                <a:solidFill>
                  <a:srgbClr val="222266"/>
                </a:solidFill>
                <a:latin typeface="Tahoma" panose="020B0604030504040204" pitchFamily="34" charset="0"/>
                <a:ea typeface="Tahoma" panose="020B0604030504040204" pitchFamily="34" charset="0"/>
                <a:cs typeface="Tahoma" panose="020B0604030504040204" pitchFamily="34" charset="0"/>
              </a:rPr>
              <a:t>Nordic Healthcare group (www.nhg.fi)</a:t>
            </a:r>
          </a:p>
        </p:txBody>
      </p:sp>
      <p:sp>
        <p:nvSpPr>
          <p:cNvPr id="19" name="TextBox 18">
            <a:extLst>
              <a:ext uri="{FF2B5EF4-FFF2-40B4-BE49-F238E27FC236}">
                <a16:creationId xmlns:a16="http://schemas.microsoft.com/office/drawing/2014/main" id="{6E168B29-4D1F-42F3-B68B-C5D9C0754302}"/>
              </a:ext>
            </a:extLst>
          </p:cNvPr>
          <p:cNvSpPr txBox="1"/>
          <p:nvPr/>
        </p:nvSpPr>
        <p:spPr>
          <a:xfrm>
            <a:off x="287346" y="1326413"/>
            <a:ext cx="11397662" cy="815608"/>
          </a:xfrm>
          <a:prstGeom prst="rect">
            <a:avLst/>
          </a:prstGeom>
          <a:noFill/>
        </p:spPr>
        <p:txBody>
          <a:bodyPr wrap="square">
            <a:spAutoFit/>
          </a:bodyPr>
          <a:lstStyle/>
          <a:p>
            <a:r>
              <a:rPr lang="fi-FI" sz="1600" err="1">
                <a:solidFill>
                  <a:srgbClr val="222266"/>
                </a:solidFill>
                <a:latin typeface="Tahoma" panose="020B0604030504040204" pitchFamily="34" charset="0"/>
                <a:ea typeface="Tahoma" panose="020B0604030504040204" pitchFamily="34" charset="0"/>
                <a:cs typeface="Tahoma" panose="020B0604030504040204" pitchFamily="34" charset="0"/>
              </a:rPr>
              <a:t>Findings</a:t>
            </a:r>
            <a:r>
              <a:rPr lang="fi-FI" sz="1600">
                <a:solidFill>
                  <a:srgbClr val="222266"/>
                </a:solidFill>
                <a:latin typeface="Tahoma" panose="020B0604030504040204" pitchFamily="34" charset="0"/>
                <a:ea typeface="Tahoma" panose="020B0604030504040204" pitchFamily="34" charset="0"/>
                <a:cs typeface="Tahoma" panose="020B0604030504040204" pitchFamily="34" charset="0"/>
              </a:rPr>
              <a:t> </a:t>
            </a:r>
            <a:r>
              <a:rPr lang="fi-FI" sz="1600" err="1">
                <a:solidFill>
                  <a:srgbClr val="222266"/>
                </a:solidFill>
                <a:latin typeface="Tahoma" panose="020B0604030504040204" pitchFamily="34" charset="0"/>
                <a:ea typeface="Tahoma" panose="020B0604030504040204" pitchFamily="34" charset="0"/>
                <a:cs typeface="Tahoma" panose="020B0604030504040204" pitchFamily="34" charset="0"/>
              </a:rPr>
              <a:t>from</a:t>
            </a:r>
            <a:r>
              <a:rPr lang="en-FI" sz="1600">
                <a:solidFill>
                  <a:srgbClr val="222266"/>
                </a:solidFill>
                <a:latin typeface="Tahoma" panose="020B0604030504040204" pitchFamily="34" charset="0"/>
                <a:ea typeface="Tahoma" panose="020B0604030504040204" pitchFamily="34" charset="0"/>
                <a:cs typeface="Tahoma" panose="020B0604030504040204" pitchFamily="34" charset="0"/>
              </a:rPr>
              <a:t> </a:t>
            </a:r>
            <a:r>
              <a:rPr lang="en-FI" sz="1600" err="1">
                <a:solidFill>
                  <a:srgbClr val="222266"/>
                </a:solidFill>
                <a:latin typeface="Tahoma" panose="020B0604030504040204" pitchFamily="34" charset="0"/>
                <a:ea typeface="Tahoma" panose="020B0604030504040204" pitchFamily="34" charset="0"/>
                <a:cs typeface="Tahoma" panose="020B0604030504040204" pitchFamily="34" charset="0"/>
              </a:rPr>
              <a:t>interviewe</a:t>
            </a:r>
            <a:r>
              <a:rPr lang="fi-FI" sz="1600">
                <a:solidFill>
                  <a:srgbClr val="222266"/>
                </a:solidFill>
                <a:latin typeface="Tahoma" panose="020B0604030504040204" pitchFamily="34" charset="0"/>
                <a:ea typeface="Tahoma" panose="020B0604030504040204" pitchFamily="34" charset="0"/>
                <a:cs typeface="Tahoma" panose="020B0604030504040204" pitchFamily="34" charset="0"/>
              </a:rPr>
              <a:t>s</a:t>
            </a:r>
            <a:r>
              <a:rPr lang="en-FI" sz="1600">
                <a:solidFill>
                  <a:srgbClr val="222266"/>
                </a:solidFill>
                <a:latin typeface="Tahoma" panose="020B0604030504040204" pitchFamily="34" charset="0"/>
                <a:ea typeface="Tahoma" panose="020B0604030504040204" pitchFamily="34" charset="0"/>
                <a:cs typeface="Tahoma" panose="020B0604030504040204" pitchFamily="34" charset="0"/>
              </a:rPr>
              <a:t> </a:t>
            </a:r>
            <a:r>
              <a:rPr lang="fi-FI" sz="1600" err="1">
                <a:solidFill>
                  <a:srgbClr val="222266"/>
                </a:solidFill>
                <a:latin typeface="Tahoma" panose="020B0604030504040204" pitchFamily="34" charset="0"/>
                <a:ea typeface="Tahoma" panose="020B0604030504040204" pitchFamily="34" charset="0"/>
                <a:cs typeface="Tahoma" panose="020B0604030504040204" pitchFamily="34" charset="0"/>
              </a:rPr>
              <a:t>with</a:t>
            </a:r>
            <a:r>
              <a:rPr lang="fi-FI" sz="1600">
                <a:solidFill>
                  <a:srgbClr val="222266"/>
                </a:solidFill>
                <a:latin typeface="Tahoma" panose="020B0604030504040204" pitchFamily="34" charset="0"/>
                <a:ea typeface="Tahoma" panose="020B0604030504040204" pitchFamily="34" charset="0"/>
                <a:cs typeface="Tahoma" panose="020B0604030504040204" pitchFamily="34" charset="0"/>
              </a:rPr>
              <a:t> </a:t>
            </a:r>
            <a:r>
              <a:rPr lang="en-FI" sz="1600">
                <a:solidFill>
                  <a:srgbClr val="222266"/>
                </a:solidFill>
                <a:latin typeface="Tahoma" panose="020B0604030504040204" pitchFamily="34" charset="0"/>
                <a:ea typeface="Tahoma" panose="020B0604030504040204" pitchFamily="34" charset="0"/>
                <a:cs typeface="Tahoma" panose="020B0604030504040204" pitchFamily="34" charset="0"/>
              </a:rPr>
              <a:t>Finnish, Italian and Swedish health</a:t>
            </a:r>
            <a:r>
              <a:rPr lang="fi-FI" sz="1600" err="1">
                <a:solidFill>
                  <a:srgbClr val="222266"/>
                </a:solidFill>
                <a:latin typeface="Tahoma" panose="020B0604030504040204" pitchFamily="34" charset="0"/>
                <a:ea typeface="Tahoma" panose="020B0604030504040204" pitchFamily="34" charset="0"/>
                <a:cs typeface="Tahoma" panose="020B0604030504040204" pitchFamily="34" charset="0"/>
              </a:rPr>
              <a:t>ca</a:t>
            </a:r>
            <a:r>
              <a:rPr lang="en-FI" sz="1600">
                <a:solidFill>
                  <a:srgbClr val="222266"/>
                </a:solidFill>
                <a:latin typeface="Tahoma" panose="020B0604030504040204" pitchFamily="34" charset="0"/>
                <a:ea typeface="Tahoma" panose="020B0604030504040204" pitchFamily="34" charset="0"/>
                <a:cs typeface="Tahoma" panose="020B0604030504040204" pitchFamily="34" charset="0"/>
              </a:rPr>
              <a:t>re professionals who worked at the ICU during the first wave</a:t>
            </a:r>
            <a:r>
              <a:rPr lang="fi-FI" sz="1600">
                <a:solidFill>
                  <a:srgbClr val="222266"/>
                </a:solidFill>
                <a:latin typeface="Tahoma" panose="020B0604030504040204" pitchFamily="34" charset="0"/>
                <a:ea typeface="Tahoma" panose="020B0604030504040204" pitchFamily="34" charset="0"/>
                <a:cs typeface="Tahoma" panose="020B0604030504040204" pitchFamily="34" charset="0"/>
              </a:rPr>
              <a:t>:</a:t>
            </a:r>
          </a:p>
          <a:p>
            <a:endParaRPr lang="fi-FI" sz="150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55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A796-8B8D-4DD2-96E9-5740F7AE3E38}"/>
              </a:ext>
            </a:extLst>
          </p:cNvPr>
          <p:cNvSpPr>
            <a:spLocks noGrp="1"/>
          </p:cNvSpPr>
          <p:nvPr>
            <p:ph type="body" sz="quarter" idx="10"/>
          </p:nvPr>
        </p:nvSpPr>
        <p:spPr>
          <a:xfrm>
            <a:off x="204375" y="560679"/>
            <a:ext cx="11484705" cy="802723"/>
          </a:xfrm>
        </p:spPr>
        <p:txBody>
          <a:bodyPr/>
          <a:lstStyle/>
          <a:p>
            <a:r>
              <a:rPr lang="en-US" sz="3200" b="0"/>
              <a:t>Policy recommendations from the healthcare system analysis</a:t>
            </a:r>
          </a:p>
        </p:txBody>
      </p:sp>
      <p:grpSp>
        <p:nvGrpSpPr>
          <p:cNvPr id="5" name="Group 4">
            <a:extLst>
              <a:ext uri="{FF2B5EF4-FFF2-40B4-BE49-F238E27FC236}">
                <a16:creationId xmlns:a16="http://schemas.microsoft.com/office/drawing/2014/main" id="{7732CC68-954D-4BCB-A6E2-4CBBD22F85FF}"/>
              </a:ext>
            </a:extLst>
          </p:cNvPr>
          <p:cNvGrpSpPr>
            <a:grpSpLocks/>
          </p:cNvGrpSpPr>
          <p:nvPr/>
        </p:nvGrpSpPr>
        <p:grpSpPr>
          <a:xfrm>
            <a:off x="623888" y="1411200"/>
            <a:ext cx="10944227" cy="1152000"/>
            <a:chOff x="623888" y="3783834"/>
            <a:chExt cx="7270800" cy="1152000"/>
          </a:xfrm>
        </p:grpSpPr>
        <p:sp>
          <p:nvSpPr>
            <p:cNvPr id="6" name="Rectangle 5">
              <a:extLst>
                <a:ext uri="{FF2B5EF4-FFF2-40B4-BE49-F238E27FC236}">
                  <a16:creationId xmlns:a16="http://schemas.microsoft.com/office/drawing/2014/main" id="{BC1CD5F4-FD6A-4CE1-9842-51B3181B0FFB}"/>
                </a:ext>
              </a:extLst>
            </p:cNvPr>
            <p:cNvSpPr>
              <a:spLocks/>
            </p:cNvSpPr>
            <p:nvPr/>
          </p:nvSpPr>
          <p:spPr>
            <a:xfrm>
              <a:off x="623888" y="3783834"/>
              <a:ext cx="3392406" cy="1152000"/>
            </a:xfrm>
            <a:prstGeom prst="rect">
              <a:avLst/>
            </a:prstGeom>
            <a:solidFill>
              <a:srgbClr val="222266"/>
            </a:solidFill>
          </p:spPr>
          <p:txBody>
            <a:bodyPr wrap="square" lIns="36000" tIns="36000" rIns="36000" bIns="36000" rtlCol="0" anchor="ctr">
              <a:noAutofit/>
            </a:bodyPr>
            <a:lstStyle/>
            <a:p>
              <a:pPr algn="ctr"/>
              <a:r>
                <a:rPr lang="en-GB" sz="1600">
                  <a:solidFill>
                    <a:schemeClr val="bg1"/>
                  </a:solidFill>
                  <a:latin typeface="Tahoma" panose="020B0604030504040204" pitchFamily="34" charset="0"/>
                  <a:ea typeface="Tahoma" panose="020B0604030504040204" pitchFamily="34" charset="0"/>
                  <a:cs typeface="Tahoma" panose="020B0604030504040204" pitchFamily="34" charset="0"/>
                </a:rPr>
                <a:t>Interventions designed to prevent the spread of the virus had an effect on the mortality change</a:t>
              </a:r>
              <a:endParaRPr lang="en-US" sz="1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5">
              <a:extLst>
                <a:ext uri="{FF2B5EF4-FFF2-40B4-BE49-F238E27FC236}">
                  <a16:creationId xmlns:a16="http://schemas.microsoft.com/office/drawing/2014/main" id="{AC3D8801-0B30-4163-8458-0311F547A66A}"/>
                </a:ext>
              </a:extLst>
            </p:cNvPr>
            <p:cNvSpPr txBox="1">
              <a:spLocks/>
            </p:cNvSpPr>
            <p:nvPr/>
          </p:nvSpPr>
          <p:spPr>
            <a:xfrm>
              <a:off x="4083792" y="3783834"/>
              <a:ext cx="3810896" cy="1152000"/>
            </a:xfrm>
            <a:prstGeom prst="rect">
              <a:avLst/>
            </a:prstGeom>
            <a:solidFill>
              <a:schemeClr val="bg1">
                <a:lumMod val="95000"/>
              </a:schemeClr>
            </a:solidFill>
          </p:spPr>
          <p:txBody>
            <a:bodyPr vert="horz" lIns="36000" tIns="36000" rIns="36000" bIns="36000" rtlCol="0" anchor="ctr">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Social distancing interventions played a role, most of the country features did not seem to have an effect on the mortality change </a:t>
              </a:r>
            </a:p>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Good preparedness for pandemics did not always protect from the impact of COVID-19</a:t>
              </a:r>
            </a:p>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EU could devise a common framework for interventions</a:t>
              </a:r>
            </a:p>
          </p:txBody>
        </p:sp>
      </p:grpSp>
      <p:grpSp>
        <p:nvGrpSpPr>
          <p:cNvPr id="8" name="Group 7">
            <a:extLst>
              <a:ext uri="{FF2B5EF4-FFF2-40B4-BE49-F238E27FC236}">
                <a16:creationId xmlns:a16="http://schemas.microsoft.com/office/drawing/2014/main" id="{46532060-38BF-40DF-9DE8-F510A955322F}"/>
              </a:ext>
            </a:extLst>
          </p:cNvPr>
          <p:cNvGrpSpPr>
            <a:grpSpLocks/>
          </p:cNvGrpSpPr>
          <p:nvPr/>
        </p:nvGrpSpPr>
        <p:grpSpPr>
          <a:xfrm>
            <a:off x="623888" y="2635200"/>
            <a:ext cx="10944227" cy="1152000"/>
            <a:chOff x="623888" y="3783834"/>
            <a:chExt cx="7270800" cy="1152000"/>
          </a:xfrm>
        </p:grpSpPr>
        <p:sp>
          <p:nvSpPr>
            <p:cNvPr id="9" name="Rectangle 8">
              <a:extLst>
                <a:ext uri="{FF2B5EF4-FFF2-40B4-BE49-F238E27FC236}">
                  <a16:creationId xmlns:a16="http://schemas.microsoft.com/office/drawing/2014/main" id="{0F323EE5-537F-48D6-A058-ADB793E59825}"/>
                </a:ext>
              </a:extLst>
            </p:cNvPr>
            <p:cNvSpPr>
              <a:spLocks/>
            </p:cNvSpPr>
            <p:nvPr/>
          </p:nvSpPr>
          <p:spPr>
            <a:xfrm>
              <a:off x="623888" y="3783834"/>
              <a:ext cx="3392406" cy="1152000"/>
            </a:xfrm>
            <a:prstGeom prst="rect">
              <a:avLst/>
            </a:prstGeom>
            <a:solidFill>
              <a:srgbClr val="222266"/>
            </a:solidFill>
          </p:spPr>
          <p:txBody>
            <a:bodyPr wrap="square" lIns="36000" tIns="36000" rIns="36000" bIns="36000" rtlCol="0" anchor="ctr">
              <a:noAutofit/>
            </a:bodyPr>
            <a:lstStyle/>
            <a:p>
              <a:pPr algn="ctr"/>
              <a:r>
                <a:rPr lang="en-GB" sz="1600">
                  <a:solidFill>
                    <a:schemeClr val="bg1"/>
                  </a:solidFill>
                  <a:effectLst/>
                  <a:latin typeface="Tahoma" panose="020B0604030504040204" pitchFamily="34" charset="0"/>
                  <a:ea typeface="Tahoma" panose="020B0604030504040204" pitchFamily="34" charset="0"/>
                  <a:cs typeface="Tahoma" panose="020B0604030504040204" pitchFamily="34" charset="0"/>
                </a:rPr>
                <a:t>More cooperation across regional and national borders could </a:t>
              </a:r>
              <a:r>
                <a:rPr lang="en-GB" sz="1600">
                  <a:solidFill>
                    <a:schemeClr val="bg1"/>
                  </a:solidFill>
                  <a:latin typeface="Tahoma" panose="020B0604030504040204" pitchFamily="34" charset="0"/>
                  <a:ea typeface="Tahoma" panose="020B0604030504040204" pitchFamily="34" charset="0"/>
                  <a:cs typeface="Tahoma" panose="020B0604030504040204" pitchFamily="34" charset="0"/>
                </a:rPr>
                <a:t>have</a:t>
              </a:r>
              <a:r>
                <a:rPr lang="en-GB" sz="1600">
                  <a:solidFill>
                    <a:schemeClr val="bg1"/>
                  </a:solidFill>
                  <a:effectLst/>
                  <a:latin typeface="Tahoma" panose="020B0604030504040204" pitchFamily="34" charset="0"/>
                  <a:ea typeface="Tahoma" panose="020B0604030504040204" pitchFamily="34" charset="0"/>
                  <a:cs typeface="Tahoma" panose="020B0604030504040204" pitchFamily="34" charset="0"/>
                </a:rPr>
                <a:t> helped the areas worst affected by the pandemic</a:t>
              </a:r>
              <a:endParaRPr lang="en-US" sz="1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5">
              <a:extLst>
                <a:ext uri="{FF2B5EF4-FFF2-40B4-BE49-F238E27FC236}">
                  <a16:creationId xmlns:a16="http://schemas.microsoft.com/office/drawing/2014/main" id="{8DCCD9E6-3164-49BC-9565-47A113F4F3DC}"/>
                </a:ext>
              </a:extLst>
            </p:cNvPr>
            <p:cNvSpPr txBox="1">
              <a:spLocks/>
            </p:cNvSpPr>
            <p:nvPr/>
          </p:nvSpPr>
          <p:spPr>
            <a:xfrm>
              <a:off x="4083793" y="3783834"/>
              <a:ext cx="3810895" cy="1152000"/>
            </a:xfrm>
            <a:prstGeom prst="rect">
              <a:avLst/>
            </a:prstGeom>
            <a:solidFill>
              <a:schemeClr val="bg1">
                <a:lumMod val="95000"/>
              </a:schemeClr>
            </a:solidFill>
          </p:spPr>
          <p:txBody>
            <a:bodyPr vert="horz" lIns="36000" tIns="36000" rIns="36000" bIns="36000" rtlCol="0" anchor="ctr">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Systems were slow to ramp up capacity required to test and treat COVID-19 patients</a:t>
              </a:r>
            </a:p>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More cooperation across regional and national borders would have helped the areas worst affected by the pandemic</a:t>
              </a:r>
            </a:p>
          </p:txBody>
        </p:sp>
      </p:grpSp>
      <p:grpSp>
        <p:nvGrpSpPr>
          <p:cNvPr id="11" name="Group 10">
            <a:extLst>
              <a:ext uri="{FF2B5EF4-FFF2-40B4-BE49-F238E27FC236}">
                <a16:creationId xmlns:a16="http://schemas.microsoft.com/office/drawing/2014/main" id="{682DAE39-5A1D-4F02-AE05-432487AC9A18}"/>
              </a:ext>
            </a:extLst>
          </p:cNvPr>
          <p:cNvGrpSpPr>
            <a:grpSpLocks/>
          </p:cNvGrpSpPr>
          <p:nvPr/>
        </p:nvGrpSpPr>
        <p:grpSpPr>
          <a:xfrm>
            <a:off x="623888" y="3859200"/>
            <a:ext cx="10944227" cy="1152000"/>
            <a:chOff x="623888" y="3783834"/>
            <a:chExt cx="7270800" cy="1152000"/>
          </a:xfrm>
        </p:grpSpPr>
        <p:sp>
          <p:nvSpPr>
            <p:cNvPr id="12" name="Rectangle 11">
              <a:extLst>
                <a:ext uri="{FF2B5EF4-FFF2-40B4-BE49-F238E27FC236}">
                  <a16:creationId xmlns:a16="http://schemas.microsoft.com/office/drawing/2014/main" id="{7002EE9B-7639-47CB-B4D4-B9D264C87695}"/>
                </a:ext>
              </a:extLst>
            </p:cNvPr>
            <p:cNvSpPr>
              <a:spLocks/>
            </p:cNvSpPr>
            <p:nvPr/>
          </p:nvSpPr>
          <p:spPr>
            <a:xfrm>
              <a:off x="623888" y="3783834"/>
              <a:ext cx="3392406" cy="1152000"/>
            </a:xfrm>
            <a:prstGeom prst="rect">
              <a:avLst/>
            </a:prstGeom>
            <a:solidFill>
              <a:srgbClr val="222266"/>
            </a:solidFill>
          </p:spPr>
          <p:txBody>
            <a:bodyPr wrap="square" lIns="36000" tIns="36000" rIns="36000" bIns="36000" rtlCol="0" anchor="ctr">
              <a:noAutofit/>
            </a:bodyPr>
            <a:lstStyle/>
            <a:p>
              <a:pPr algn="ct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Improving the access, reliability, precision and timeliness of the pandemic related data </a:t>
              </a:r>
            </a:p>
          </p:txBody>
        </p:sp>
        <p:sp>
          <p:nvSpPr>
            <p:cNvPr id="13" name="Rectangle 5">
              <a:extLst>
                <a:ext uri="{FF2B5EF4-FFF2-40B4-BE49-F238E27FC236}">
                  <a16:creationId xmlns:a16="http://schemas.microsoft.com/office/drawing/2014/main" id="{F0905140-D3B6-4A52-A898-1F759995B5F2}"/>
                </a:ext>
              </a:extLst>
            </p:cNvPr>
            <p:cNvSpPr txBox="1">
              <a:spLocks/>
            </p:cNvSpPr>
            <p:nvPr/>
          </p:nvSpPr>
          <p:spPr>
            <a:xfrm>
              <a:off x="4083792" y="3783834"/>
              <a:ext cx="3810896" cy="1152000"/>
            </a:xfrm>
            <a:prstGeom prst="rect">
              <a:avLst/>
            </a:prstGeom>
            <a:solidFill>
              <a:schemeClr val="bg1">
                <a:lumMod val="95000"/>
              </a:schemeClr>
            </a:solidFill>
          </p:spPr>
          <p:txBody>
            <a:bodyPr vert="horz" lIns="36000" tIns="36000" rIns="36000" bIns="36000" rtlCol="0" anchor="ctr">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GB" sz="1200">
                  <a:solidFill>
                    <a:srgbClr val="222266"/>
                  </a:solidFill>
                  <a:latin typeface="Tahoma" panose="020B0604030504040204" pitchFamily="34" charset="0"/>
                  <a:ea typeface="Tahoma" panose="020B0604030504040204" pitchFamily="34" charset="0"/>
                  <a:cs typeface="Tahoma" panose="020B0604030504040204" pitchFamily="34" charset="0"/>
                </a:rPr>
                <a:t>Improving the access, reliability, precision and timeliness of the pandemic related data would help decision-makers</a:t>
              </a:r>
            </a:p>
            <a:p>
              <a:pPr>
                <a:spcBef>
                  <a:spcPts val="0"/>
                </a:spcBef>
              </a:pPr>
              <a:r>
                <a:rPr lang="en-GB" sz="1200">
                  <a:solidFill>
                    <a:srgbClr val="222266"/>
                  </a:solidFill>
                  <a:latin typeface="Tahoma" panose="020B0604030504040204" pitchFamily="34" charset="0"/>
                  <a:ea typeface="Tahoma" panose="020B0604030504040204" pitchFamily="34" charset="0"/>
                  <a:cs typeface="Tahoma" panose="020B0604030504040204" pitchFamily="34" charset="0"/>
                </a:rPr>
                <a:t>Open access to relevant information from different primary sources in different countries on a single portal or platform would help timely decision making</a:t>
              </a:r>
              <a:endParaRPr lang="en-US" sz="1200">
                <a:solidFill>
                  <a:srgbClr val="222266"/>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a:extLst>
              <a:ext uri="{FF2B5EF4-FFF2-40B4-BE49-F238E27FC236}">
                <a16:creationId xmlns:a16="http://schemas.microsoft.com/office/drawing/2014/main" id="{B2F34F15-9EE9-4D3B-8299-80421C7E8074}"/>
              </a:ext>
            </a:extLst>
          </p:cNvPr>
          <p:cNvGrpSpPr>
            <a:grpSpLocks/>
          </p:cNvGrpSpPr>
          <p:nvPr/>
        </p:nvGrpSpPr>
        <p:grpSpPr>
          <a:xfrm>
            <a:off x="623889" y="5083200"/>
            <a:ext cx="10944225" cy="1152000"/>
            <a:chOff x="623889" y="3783834"/>
            <a:chExt cx="7270799" cy="1152000"/>
          </a:xfrm>
        </p:grpSpPr>
        <p:sp>
          <p:nvSpPr>
            <p:cNvPr id="15" name="Rectangle 14">
              <a:extLst>
                <a:ext uri="{FF2B5EF4-FFF2-40B4-BE49-F238E27FC236}">
                  <a16:creationId xmlns:a16="http://schemas.microsoft.com/office/drawing/2014/main" id="{7A2B389E-4C91-4CA6-AB67-F25C674430B1}"/>
                </a:ext>
              </a:extLst>
            </p:cNvPr>
            <p:cNvSpPr>
              <a:spLocks/>
            </p:cNvSpPr>
            <p:nvPr/>
          </p:nvSpPr>
          <p:spPr>
            <a:xfrm>
              <a:off x="623889" y="3783834"/>
              <a:ext cx="3392406" cy="1152000"/>
            </a:xfrm>
            <a:prstGeom prst="rect">
              <a:avLst/>
            </a:prstGeom>
            <a:solidFill>
              <a:srgbClr val="222266"/>
            </a:solidFill>
          </p:spPr>
          <p:txBody>
            <a:bodyPr wrap="square" lIns="36000" tIns="36000" rIns="36000" bIns="36000" rtlCol="0" anchor="ctr">
              <a:noAutofit/>
            </a:bodyPr>
            <a:lstStyle/>
            <a:p>
              <a:pPr algn="ct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Paying attention to the stress and workload of the professionals </a:t>
              </a:r>
            </a:p>
          </p:txBody>
        </p:sp>
        <p:sp>
          <p:nvSpPr>
            <p:cNvPr id="16" name="Rectangle 5">
              <a:extLst>
                <a:ext uri="{FF2B5EF4-FFF2-40B4-BE49-F238E27FC236}">
                  <a16:creationId xmlns:a16="http://schemas.microsoft.com/office/drawing/2014/main" id="{9603FDBB-0EFC-4B4A-8948-04A78FE18DB3}"/>
                </a:ext>
              </a:extLst>
            </p:cNvPr>
            <p:cNvSpPr txBox="1">
              <a:spLocks/>
            </p:cNvSpPr>
            <p:nvPr/>
          </p:nvSpPr>
          <p:spPr>
            <a:xfrm>
              <a:off x="4083793" y="3783834"/>
              <a:ext cx="3810895" cy="1152000"/>
            </a:xfrm>
            <a:prstGeom prst="rect">
              <a:avLst/>
            </a:prstGeom>
            <a:solidFill>
              <a:schemeClr val="bg1">
                <a:lumMod val="95000"/>
              </a:schemeClr>
            </a:solidFill>
          </p:spPr>
          <p:txBody>
            <a:bodyPr vert="horz" lIns="36000" tIns="36000" rIns="36000" bIns="36000" rtlCol="0" anchor="ctr">
              <a:noAutofit/>
            </a:bodyPr>
            <a:lstStyle>
              <a:lvl1pPr marL="108000" indent="-10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lang="en-US" sz="1400" kern="1200" dirty="0">
                  <a:solidFill>
                    <a:schemeClr val="tx1"/>
                  </a:solidFill>
                  <a:latin typeface="+mn-lt"/>
                  <a:ea typeface="+mn-ea"/>
                  <a:cs typeface="Arial" panose="020B0604020202020204" pitchFamily="34" charset="0"/>
                </a:defRPr>
              </a:lvl1pPr>
              <a:lvl2pPr marL="216000" indent="-108000" algn="l" defTabSz="914400" rtl="0" eaLnBrk="1" latinLnBrk="0" hangingPunct="1">
                <a:lnSpc>
                  <a:spcPct val="100000"/>
                </a:lnSpc>
                <a:spcBef>
                  <a:spcPts val="100"/>
                </a:spcBef>
                <a:spcAft>
                  <a:spcPts val="0"/>
                </a:spcAft>
                <a:buClr>
                  <a:schemeClr val="accent1"/>
                </a:buClr>
                <a:buFont typeface="Helvetica" panose="020B0604020202020204" pitchFamily="34" charset="0"/>
                <a:buChar char="-"/>
                <a:defRPr lang="en-US" sz="1200" kern="1200" dirty="0">
                  <a:solidFill>
                    <a:schemeClr val="tx1"/>
                  </a:solidFill>
                  <a:latin typeface="+mn-lt"/>
                  <a:ea typeface="+mn-ea"/>
                  <a:cs typeface="Arial" panose="020B0604020202020204" pitchFamily="34" charset="0"/>
                </a:defRPr>
              </a:lvl2pPr>
              <a:lvl3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3pPr>
              <a:lvl4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en-US" sz="1000" kern="1200" dirty="0">
                  <a:solidFill>
                    <a:schemeClr val="tx1"/>
                  </a:solidFill>
                  <a:latin typeface="+mn-lt"/>
                  <a:ea typeface="+mn-ea"/>
                  <a:cs typeface="Arial" panose="020B0604020202020204" pitchFamily="34" charset="0"/>
                </a:defRPr>
              </a:lvl4pPr>
              <a:lvl5pPr marL="324000" indent="-108000" algn="l" defTabSz="914400" rtl="0" eaLnBrk="1" latinLnBrk="0" hangingPunct="1">
                <a:lnSpc>
                  <a:spcPct val="100000"/>
                </a:lnSpc>
                <a:spcBef>
                  <a:spcPts val="0"/>
                </a:spcBef>
                <a:spcAft>
                  <a:spcPts val="0"/>
                </a:spcAft>
                <a:buClr>
                  <a:schemeClr val="accent1"/>
                </a:buClr>
                <a:buFont typeface="Courier New" panose="02070309020205020404" pitchFamily="49" charset="0"/>
                <a:buChar char="o"/>
                <a:defRPr lang="fi-FI" sz="1000" kern="1200" dirty="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The wellbeing of healthcare professionals should receive more attention in the next phases of the epidemic</a:t>
              </a:r>
            </a:p>
            <a:p>
              <a:pPr>
                <a:spcBef>
                  <a:spcPts val="0"/>
                </a:spcBef>
              </a:pPr>
              <a:r>
                <a:rPr lang="en-US" sz="1200">
                  <a:solidFill>
                    <a:srgbClr val="222266"/>
                  </a:solidFill>
                  <a:latin typeface="Tahoma" panose="020B0604030504040204" pitchFamily="34" charset="0"/>
                  <a:ea typeface="Tahoma" panose="020B0604030504040204" pitchFamily="34" charset="0"/>
                  <a:cs typeface="Tahoma" panose="020B0604030504040204" pitchFamily="34" charset="0"/>
                </a:rPr>
                <a:t>To support hospital management in communicating clearly and timely, sufficient information, policymakers could consider looking into the possibility of providing more or more specific guidelines and recommendations to pandemic management on a hospital level</a:t>
              </a:r>
            </a:p>
          </p:txBody>
        </p:sp>
      </p:grpSp>
      <p:sp>
        <p:nvSpPr>
          <p:cNvPr id="17" name="Footer Placeholder 3">
            <a:extLst>
              <a:ext uri="{FF2B5EF4-FFF2-40B4-BE49-F238E27FC236}">
                <a16:creationId xmlns:a16="http://schemas.microsoft.com/office/drawing/2014/main" id="{1C89561A-C97D-4BAC-8A77-39A6BBDBFDE2}"/>
              </a:ext>
            </a:extLst>
          </p:cNvPr>
          <p:cNvSpPr txBox="1">
            <a:spLocks/>
          </p:cNvSpPr>
          <p:nvPr/>
        </p:nvSpPr>
        <p:spPr>
          <a:xfrm>
            <a:off x="3822015" y="651201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50" b="1" spc="270">
                <a:solidFill>
                  <a:srgbClr val="222266"/>
                </a:solidFill>
                <a:latin typeface="Tahoma" panose="020B0604030504040204" pitchFamily="34" charset="0"/>
                <a:ea typeface="Tahoma" panose="020B0604030504040204" pitchFamily="34" charset="0"/>
                <a:cs typeface="Tahoma" panose="020B0604030504040204" pitchFamily="34" charset="0"/>
              </a:rPr>
              <a:t>Nordic Healthcare group (www.nhg.fi)</a:t>
            </a:r>
          </a:p>
        </p:txBody>
      </p:sp>
    </p:spTree>
    <p:extLst>
      <p:ext uri="{BB962C8B-B14F-4D97-AF65-F5344CB8AC3E}">
        <p14:creationId xmlns:p14="http://schemas.microsoft.com/office/powerpoint/2010/main" val="208450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5738-E746-284E-88DD-3E8750727FF8}"/>
              </a:ext>
            </a:extLst>
          </p:cNvPr>
          <p:cNvSpPr>
            <a:spLocks noGrp="1"/>
          </p:cNvSpPr>
          <p:nvPr>
            <p:ph type="title"/>
          </p:nvPr>
        </p:nvSpPr>
        <p:spPr>
          <a:xfrm>
            <a:off x="1653794" y="1985654"/>
            <a:ext cx="7889874" cy="1208808"/>
          </a:xfrm>
        </p:spPr>
        <p:txBody>
          <a:bodyPr>
            <a:noAutofit/>
          </a:bodyPr>
          <a:lstStyle/>
          <a:p>
            <a:pPr algn="ctr"/>
            <a:r>
              <a:rPr lang="en-US" sz="2800"/>
              <a:t>D3.1 Gap analysis and recommendations for securing medical supplies for the COVID-19 response</a:t>
            </a:r>
          </a:p>
        </p:txBody>
      </p:sp>
      <p:sp>
        <p:nvSpPr>
          <p:cNvPr id="3" name="Text Placeholder 2">
            <a:extLst>
              <a:ext uri="{FF2B5EF4-FFF2-40B4-BE49-F238E27FC236}">
                <a16:creationId xmlns:a16="http://schemas.microsoft.com/office/drawing/2014/main" id="{BE5FF7B9-41FB-CC45-B51D-67B8C5E8049B}"/>
              </a:ext>
            </a:extLst>
          </p:cNvPr>
          <p:cNvSpPr>
            <a:spLocks noGrp="1"/>
          </p:cNvSpPr>
          <p:nvPr>
            <p:ph type="body" sz="quarter" idx="10"/>
          </p:nvPr>
        </p:nvSpPr>
        <p:spPr>
          <a:xfrm>
            <a:off x="1707896" y="3340301"/>
            <a:ext cx="7781670" cy="494376"/>
          </a:xfrm>
        </p:spPr>
        <p:txBody>
          <a:bodyPr>
            <a:normAutofit/>
          </a:bodyPr>
          <a:lstStyle/>
          <a:p>
            <a:r>
              <a:rPr lang="fr-BE" sz="1600" b="1"/>
              <a:t>Gyöngyi Kovács </a:t>
            </a:r>
            <a:r>
              <a:rPr lang="en-US" sz="1600" b="1"/>
              <a:t>(</a:t>
            </a:r>
            <a:r>
              <a:rPr lang="en-US" sz="1600" b="1" err="1"/>
              <a:t>Hanken</a:t>
            </a:r>
            <a:r>
              <a:rPr lang="en-US" sz="1600" b="1"/>
              <a:t> School of Economics)</a:t>
            </a:r>
          </a:p>
        </p:txBody>
      </p:sp>
      <p:sp>
        <p:nvSpPr>
          <p:cNvPr id="4" name="Text Placeholder 3">
            <a:extLst>
              <a:ext uri="{FF2B5EF4-FFF2-40B4-BE49-F238E27FC236}">
                <a16:creationId xmlns:a16="http://schemas.microsoft.com/office/drawing/2014/main" id="{E9E50A0A-80B6-9643-87A4-B43B4F0980C9}"/>
              </a:ext>
            </a:extLst>
          </p:cNvPr>
          <p:cNvSpPr>
            <a:spLocks noGrp="1"/>
          </p:cNvSpPr>
          <p:nvPr>
            <p:ph type="body" sz="quarter" idx="11"/>
          </p:nvPr>
        </p:nvSpPr>
        <p:spPr>
          <a:xfrm>
            <a:off x="1707896" y="1652789"/>
            <a:ext cx="7664704" cy="214111"/>
          </a:xfrm>
        </p:spPr>
        <p:txBody>
          <a:bodyPr>
            <a:normAutofit fontScale="92500" lnSpcReduction="20000"/>
          </a:bodyPr>
          <a:lstStyle/>
          <a:p>
            <a:r>
              <a:rPr lang="en-US" sz="1200" b="1"/>
              <a:t>Health Emergency Response in Interconnected Systems (</a:t>
            </a:r>
            <a:r>
              <a:rPr lang="en-US" sz="1200" b="1" err="1"/>
              <a:t>HERoS</a:t>
            </a:r>
            <a:r>
              <a:rPr lang="en-US" sz="1200" b="1"/>
              <a:t>) </a:t>
            </a:r>
          </a:p>
        </p:txBody>
      </p:sp>
    </p:spTree>
    <p:extLst>
      <p:ext uri="{BB962C8B-B14F-4D97-AF65-F5344CB8AC3E}">
        <p14:creationId xmlns:p14="http://schemas.microsoft.com/office/powerpoint/2010/main" val="3220024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HERoS/D3.1 Objectives and methods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fontScale="92500" lnSpcReduction="10000"/>
          </a:bodyPr>
          <a:lstStyle/>
          <a:p>
            <a:pPr marL="0" lvl="1"/>
            <a:r>
              <a:rPr lang="en-US" sz="2800"/>
              <a:t>Objective: Identify </a:t>
            </a:r>
            <a:r>
              <a:rPr lang="en-US" sz="2800" b="1"/>
              <a:t>gaps in medical supply chains </a:t>
            </a:r>
            <a:r>
              <a:rPr lang="en-US" sz="2800"/>
              <a:t>caused by COVID-19 and make recommendations. </a:t>
            </a:r>
          </a:p>
          <a:p>
            <a:pPr lvl="1"/>
            <a:endParaRPr lang="en-US" sz="2800"/>
          </a:p>
          <a:p>
            <a:r>
              <a:rPr lang="en-US" sz="2800">
                <a:latin typeface="Tahoma" panose="020B0604030504040204" pitchFamily="34" charset="0"/>
              </a:rPr>
              <a:t>Methods: exploratory-qualitative, based on 38 interviews in 8 countries with experts from HERoS end users (</a:t>
            </a:r>
            <a:r>
              <a:rPr lang="en-US" sz="2800"/>
              <a:t>Italian Red Cross, Project HOPE, Polish Center for International Aid) and relevant stakeholders</a:t>
            </a:r>
          </a:p>
          <a:p>
            <a:endParaRPr lang="en-US" sz="2800"/>
          </a:p>
          <a:p>
            <a:r>
              <a:rPr lang="en-US" sz="2800"/>
              <a:t>Analysis framework of operational, financial, and strategic supply chain disruptions</a:t>
            </a:r>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normAutofit lnSpcReduction="10000"/>
          </a:bodyPr>
          <a:lstStyle/>
          <a:p>
            <a:r>
              <a:rPr lang="en-US" b="1" spc="270"/>
              <a:t>Medical Supply Chains</a:t>
            </a:r>
          </a:p>
          <a:p>
            <a:r>
              <a:rPr lang="en-US" b="1" spc="270"/>
              <a:t>WP3/D3.1</a:t>
            </a:r>
          </a:p>
          <a:p>
            <a:r>
              <a:rPr lang="en-US" b="1" spc="270"/>
              <a:t>Hanken</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Hanken</a:t>
            </a:r>
            <a:r>
              <a:rPr lang="en-GB" b="1"/>
              <a:t> School of Economics</a:t>
            </a:r>
          </a:p>
        </p:txBody>
      </p:sp>
    </p:spTree>
    <p:extLst>
      <p:ext uri="{BB962C8B-B14F-4D97-AF65-F5344CB8AC3E}">
        <p14:creationId xmlns:p14="http://schemas.microsoft.com/office/powerpoint/2010/main" val="1920104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HERoS/D3.1 Medical supply chains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641598" y="1693875"/>
            <a:ext cx="10067471" cy="3780649"/>
          </a:xfrm>
        </p:spPr>
        <p:txBody>
          <a:bodyPr>
            <a:normAutofit/>
          </a:bodyPr>
          <a:lstStyle/>
          <a:p>
            <a:pPr marL="0" lvl="1"/>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normAutofit lnSpcReduction="10000"/>
          </a:bodyPr>
          <a:lstStyle/>
          <a:p>
            <a:r>
              <a:rPr lang="en-US" b="1" spc="270"/>
              <a:t>Medical Supply Chains</a:t>
            </a:r>
          </a:p>
          <a:p>
            <a:r>
              <a:rPr lang="en-US" b="1" spc="270"/>
              <a:t>WP3/D3.1</a:t>
            </a:r>
          </a:p>
          <a:p>
            <a:r>
              <a:rPr lang="en-US" b="1" spc="270"/>
              <a:t>Hanken</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Hanken</a:t>
            </a:r>
            <a:r>
              <a:rPr lang="en-GB" b="1"/>
              <a:t> School of Economics</a:t>
            </a:r>
          </a:p>
        </p:txBody>
      </p:sp>
      <p:pic>
        <p:nvPicPr>
          <p:cNvPr id="6" name="Picture 5">
            <a:extLst>
              <a:ext uri="{FF2B5EF4-FFF2-40B4-BE49-F238E27FC236}">
                <a16:creationId xmlns:a16="http://schemas.microsoft.com/office/drawing/2014/main" id="{DF76EF2E-E922-4344-839E-20743B94311C}"/>
              </a:ext>
            </a:extLst>
          </p:cNvPr>
          <p:cNvPicPr>
            <a:picLocks noChangeAspect="1"/>
          </p:cNvPicPr>
          <p:nvPr/>
        </p:nvPicPr>
        <p:blipFill>
          <a:blip r:embed="rId2"/>
          <a:stretch>
            <a:fillRect/>
          </a:stretch>
        </p:blipFill>
        <p:spPr>
          <a:xfrm>
            <a:off x="1628121" y="1496231"/>
            <a:ext cx="9176183" cy="4741283"/>
          </a:xfrm>
          <a:prstGeom prst="rect">
            <a:avLst/>
          </a:prstGeom>
        </p:spPr>
      </p:pic>
    </p:spTree>
    <p:extLst>
      <p:ext uri="{BB962C8B-B14F-4D97-AF65-F5344CB8AC3E}">
        <p14:creationId xmlns:p14="http://schemas.microsoft.com/office/powerpoint/2010/main" val="2183672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What we expected (the framework)</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normAutofit lnSpcReduction="10000"/>
          </a:bodyPr>
          <a:lstStyle/>
          <a:p>
            <a:r>
              <a:rPr lang="en-US" b="1" spc="270"/>
              <a:t>Medical Supply Chains</a:t>
            </a:r>
          </a:p>
          <a:p>
            <a:r>
              <a:rPr lang="en-US" b="1" spc="270"/>
              <a:t>WP3/D3.1</a:t>
            </a:r>
          </a:p>
          <a:p>
            <a:r>
              <a:rPr lang="en-US" b="1" spc="270"/>
              <a:t>Hanken</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Hanken</a:t>
            </a:r>
            <a:r>
              <a:rPr lang="en-GB" b="1"/>
              <a:t> School of Economics</a:t>
            </a:r>
          </a:p>
        </p:txBody>
      </p:sp>
      <p:sp>
        <p:nvSpPr>
          <p:cNvPr id="25" name="Text Placeholder 2">
            <a:extLst>
              <a:ext uri="{FF2B5EF4-FFF2-40B4-BE49-F238E27FC236}">
                <a16:creationId xmlns:a16="http://schemas.microsoft.com/office/drawing/2014/main" id="{6AC5862D-B4B3-422D-A1B2-4BF3D88C748D}"/>
              </a:ext>
            </a:extLst>
          </p:cNvPr>
          <p:cNvSpPr>
            <a:spLocks noGrp="1"/>
          </p:cNvSpPr>
          <p:nvPr>
            <p:ph type="body" sz="quarter" idx="11"/>
          </p:nvPr>
        </p:nvSpPr>
        <p:spPr>
          <a:xfrm>
            <a:off x="1641598" y="1693875"/>
            <a:ext cx="10067471" cy="3780649"/>
          </a:xfrm>
        </p:spPr>
        <p:txBody>
          <a:bodyPr>
            <a:normAutofit fontScale="77500" lnSpcReduction="20000"/>
          </a:bodyPr>
          <a:lstStyle/>
          <a:p>
            <a:pPr marL="0" lvl="1"/>
            <a:r>
              <a:rPr lang="en-US" sz="2800"/>
              <a:t>Operational gaps:</a:t>
            </a:r>
          </a:p>
          <a:p>
            <a:pPr lvl="1" indent="-457200">
              <a:buFont typeface="Arial" panose="020B0604020202020204" pitchFamily="34" charset="0"/>
              <a:buChar char="•"/>
            </a:pPr>
            <a:r>
              <a:rPr lang="en-US" sz="2400" err="1"/>
              <a:t>Behavioural</a:t>
            </a:r>
            <a:r>
              <a:rPr lang="en-US" sz="2400"/>
              <a:t>: bullwhipping, price speculations, fraud</a:t>
            </a:r>
          </a:p>
          <a:p>
            <a:pPr lvl="1" indent="-457200">
              <a:buFont typeface="Arial" panose="020B0604020202020204" pitchFamily="34" charset="0"/>
              <a:buChar char="•"/>
            </a:pPr>
            <a:r>
              <a:rPr lang="en-US" sz="2400"/>
              <a:t>Capacity-related: workforce, production capacity constraints, raw material shortages</a:t>
            </a:r>
          </a:p>
          <a:p>
            <a:pPr lvl="1" indent="-457200">
              <a:buFont typeface="Arial" panose="020B0604020202020204" pitchFamily="34" charset="0"/>
              <a:buChar char="•"/>
            </a:pPr>
            <a:r>
              <a:rPr lang="en-US" sz="2400"/>
              <a:t>Legislative: regulatory uncertainty, certifications and standards, export bans, customs</a:t>
            </a:r>
          </a:p>
          <a:p>
            <a:pPr marL="0" lvl="1"/>
            <a:endParaRPr lang="en-US" sz="2800"/>
          </a:p>
          <a:p>
            <a:pPr marL="0" lvl="1"/>
            <a:r>
              <a:rPr lang="en-US" sz="2800"/>
              <a:t>Financial gaps:</a:t>
            </a:r>
          </a:p>
          <a:p>
            <a:pPr lvl="1" indent="-457200">
              <a:buFont typeface="Arial" panose="020B0604020202020204" pitchFamily="34" charset="0"/>
              <a:buChar char="•"/>
            </a:pPr>
            <a:r>
              <a:rPr lang="en-US" sz="2400"/>
              <a:t>Economic impacts of sales, expenses and donations</a:t>
            </a:r>
          </a:p>
          <a:p>
            <a:pPr lvl="1" indent="-457200">
              <a:buFont typeface="Arial" panose="020B0604020202020204" pitchFamily="34" charset="0"/>
              <a:buChar char="•"/>
            </a:pPr>
            <a:r>
              <a:rPr lang="en-US" sz="2400"/>
              <a:t>Economic impact on and through the workforce</a:t>
            </a:r>
          </a:p>
          <a:p>
            <a:pPr marL="0" lvl="1"/>
            <a:endParaRPr lang="en-US" sz="2800"/>
          </a:p>
          <a:p>
            <a:pPr marL="0" lvl="1"/>
            <a:r>
              <a:rPr lang="en-US" sz="2800"/>
              <a:t>Strategic gaps:</a:t>
            </a:r>
          </a:p>
          <a:p>
            <a:pPr lvl="1" indent="-457200">
              <a:buFont typeface="Arial" panose="020B0604020202020204" pitchFamily="34" charset="0"/>
              <a:buChar char="•"/>
            </a:pPr>
            <a:r>
              <a:rPr lang="en-US" sz="2400"/>
              <a:t>Supply chain design-related: sourcing strategies, facility location</a:t>
            </a:r>
          </a:p>
          <a:p>
            <a:pPr lvl="1" indent="-457200">
              <a:buFont typeface="Arial" panose="020B0604020202020204" pitchFamily="34" charset="0"/>
              <a:buChar char="•"/>
            </a:pPr>
            <a:r>
              <a:rPr lang="en-US" sz="2400"/>
              <a:t>Risk management</a:t>
            </a:r>
          </a:p>
        </p:txBody>
      </p:sp>
    </p:spTree>
    <p:extLst>
      <p:ext uri="{BB962C8B-B14F-4D97-AF65-F5344CB8AC3E}">
        <p14:creationId xmlns:p14="http://schemas.microsoft.com/office/powerpoint/2010/main" val="1923929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What we found (surprising highlights)</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normAutofit lnSpcReduction="10000"/>
          </a:bodyPr>
          <a:lstStyle/>
          <a:p>
            <a:r>
              <a:rPr lang="en-US" b="1" spc="270"/>
              <a:t>Medical Supply Chains</a:t>
            </a:r>
          </a:p>
          <a:p>
            <a:r>
              <a:rPr lang="en-US" b="1" spc="270"/>
              <a:t>WP3/D3.1</a:t>
            </a:r>
          </a:p>
          <a:p>
            <a:r>
              <a:rPr lang="en-US" b="1" spc="270"/>
              <a:t>Hanken</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Hanken</a:t>
            </a:r>
            <a:r>
              <a:rPr lang="en-GB" b="1"/>
              <a:t> School of Economics</a:t>
            </a:r>
          </a:p>
        </p:txBody>
      </p:sp>
      <p:sp>
        <p:nvSpPr>
          <p:cNvPr id="25" name="Text Placeholder 2">
            <a:extLst>
              <a:ext uri="{FF2B5EF4-FFF2-40B4-BE49-F238E27FC236}">
                <a16:creationId xmlns:a16="http://schemas.microsoft.com/office/drawing/2014/main" id="{6AC5862D-B4B3-422D-A1B2-4BF3D88C748D}"/>
              </a:ext>
            </a:extLst>
          </p:cNvPr>
          <p:cNvSpPr>
            <a:spLocks noGrp="1"/>
          </p:cNvSpPr>
          <p:nvPr>
            <p:ph type="body" sz="quarter" idx="11"/>
          </p:nvPr>
        </p:nvSpPr>
        <p:spPr>
          <a:xfrm>
            <a:off x="1641598" y="1693875"/>
            <a:ext cx="10067471" cy="3780649"/>
          </a:xfrm>
        </p:spPr>
        <p:txBody>
          <a:bodyPr>
            <a:normAutofit fontScale="92500" lnSpcReduction="20000"/>
          </a:bodyPr>
          <a:lstStyle/>
          <a:p>
            <a:pPr marL="514350" lvl="1" indent="-514350">
              <a:buFont typeface="+mj-lt"/>
              <a:buAutoNum type="arabicPeriod"/>
            </a:pPr>
            <a:r>
              <a:rPr lang="en-US" sz="2800" b="1"/>
              <a:t>Bullwhipping</a:t>
            </a:r>
            <a:r>
              <a:rPr lang="en-US" sz="2800"/>
              <a:t> for PPE, but also for e.g. paracetamol</a:t>
            </a:r>
          </a:p>
          <a:p>
            <a:pPr marL="514350" lvl="1" indent="-514350">
              <a:buFont typeface="+mj-lt"/>
              <a:buAutoNum type="arabicPeriod"/>
            </a:pPr>
            <a:r>
              <a:rPr lang="en-US" sz="2800"/>
              <a:t>Sudden large </a:t>
            </a:r>
            <a:r>
              <a:rPr lang="en-US" sz="2800" b="1"/>
              <a:t>capacity constraints in transportation</a:t>
            </a:r>
            <a:r>
              <a:rPr lang="en-US" sz="2800"/>
              <a:t>, with enormous price hikes &lt;-&gt; stop of air (passenger) traffic</a:t>
            </a:r>
          </a:p>
          <a:p>
            <a:pPr marL="514350" lvl="1" indent="-514350">
              <a:buFont typeface="+mj-lt"/>
              <a:buAutoNum type="arabicPeriod"/>
            </a:pPr>
            <a:r>
              <a:rPr lang="en-US" sz="2800"/>
              <a:t>Lack of </a:t>
            </a:r>
            <a:r>
              <a:rPr lang="en-US" sz="2800" b="1"/>
              <a:t>due diligence </a:t>
            </a:r>
            <a:r>
              <a:rPr lang="en-US" sz="2800"/>
              <a:t>leading to quality issues, non-deliveries or long lead times</a:t>
            </a:r>
          </a:p>
          <a:p>
            <a:pPr marL="514350" lvl="1" indent="-514350">
              <a:buFont typeface="+mj-lt"/>
              <a:buAutoNum type="arabicPeriod"/>
            </a:pPr>
            <a:r>
              <a:rPr lang="en-US" sz="2800" b="1"/>
              <a:t>Single sourcing </a:t>
            </a:r>
            <a:r>
              <a:rPr lang="en-US" sz="2800"/>
              <a:t>but also “China+1” strategies causing disruptions</a:t>
            </a:r>
          </a:p>
          <a:p>
            <a:pPr marL="514350" lvl="1" indent="-514350">
              <a:buFont typeface="+mj-lt"/>
              <a:buAutoNum type="arabicPeriod"/>
            </a:pPr>
            <a:r>
              <a:rPr lang="en-US" sz="2800"/>
              <a:t>Lack of understanding </a:t>
            </a:r>
            <a:r>
              <a:rPr lang="en-US" sz="2800" b="1"/>
              <a:t>interdependencies </a:t>
            </a:r>
            <a:r>
              <a:rPr lang="en-US" sz="2800"/>
              <a:t>-&gt; removing one constraint leads to the highlight of another (e.g. test swabs, reagents)</a:t>
            </a:r>
          </a:p>
          <a:p>
            <a:pPr marL="514350" lvl="1" indent="-514350">
              <a:buFont typeface="+mj-lt"/>
              <a:buAutoNum type="arabicPeriod"/>
            </a:pPr>
            <a:r>
              <a:rPr lang="en-US" sz="2800"/>
              <a:t>Lack of global certifications and </a:t>
            </a:r>
            <a:r>
              <a:rPr lang="en-US" sz="2800" b="1"/>
              <a:t>quality standards </a:t>
            </a:r>
          </a:p>
          <a:p>
            <a:pPr marL="514350" lvl="1" indent="-514350">
              <a:buFont typeface="+mj-lt"/>
              <a:buAutoNum type="arabicPeriod"/>
            </a:pPr>
            <a:endParaRPr lang="en-US" sz="2800" b="1"/>
          </a:p>
          <a:p>
            <a:pPr lvl="1" indent="-457200">
              <a:buFont typeface="+mj-lt"/>
              <a:buAutoNum type="arabicPeriod"/>
            </a:pPr>
            <a:endParaRPr lang="en-US" sz="2400"/>
          </a:p>
        </p:txBody>
      </p:sp>
    </p:spTree>
    <p:extLst>
      <p:ext uri="{BB962C8B-B14F-4D97-AF65-F5344CB8AC3E}">
        <p14:creationId xmlns:p14="http://schemas.microsoft.com/office/powerpoint/2010/main" val="1339250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9C0031-D1E9-884E-818D-7788454555D4}"/>
              </a:ext>
            </a:extLst>
          </p:cNvPr>
          <p:cNvSpPr>
            <a:spLocks noGrp="1"/>
          </p:cNvSpPr>
          <p:nvPr>
            <p:ph type="body" sz="quarter" idx="10"/>
          </p:nvPr>
        </p:nvSpPr>
        <p:spPr>
          <a:xfrm>
            <a:off x="396836" y="633833"/>
            <a:ext cx="11068793" cy="837217"/>
          </a:xfrm>
        </p:spPr>
        <p:txBody>
          <a:bodyPr/>
          <a:lstStyle/>
          <a:p>
            <a:r>
              <a:rPr lang="en-US" sz="3600"/>
              <a:t>Key recommendations for medical supply chains</a:t>
            </a:r>
            <a:endParaRPr lang="en-US" sz="3600" spc="270"/>
          </a:p>
          <a:p>
            <a:endParaRPr lang="en-US"/>
          </a:p>
        </p:txBody>
      </p:sp>
      <p:sp>
        <p:nvSpPr>
          <p:cNvPr id="3" name="Text Placeholder 2">
            <a:extLst>
              <a:ext uri="{FF2B5EF4-FFF2-40B4-BE49-F238E27FC236}">
                <a16:creationId xmlns:a16="http://schemas.microsoft.com/office/drawing/2014/main" id="{1E7970EA-F300-FC43-9CC5-6D8637C0C07C}"/>
              </a:ext>
            </a:extLst>
          </p:cNvPr>
          <p:cNvSpPr>
            <a:spLocks noGrp="1"/>
          </p:cNvSpPr>
          <p:nvPr>
            <p:ph type="body" sz="quarter" idx="11"/>
          </p:nvPr>
        </p:nvSpPr>
        <p:spPr>
          <a:xfrm>
            <a:off x="396836" y="1471050"/>
            <a:ext cx="11398328" cy="4563990"/>
          </a:xfrm>
        </p:spPr>
        <p:txBody>
          <a:bodyPr>
            <a:normAutofit/>
          </a:bodyPr>
          <a:lstStyle/>
          <a:p>
            <a:endParaRPr lang="en-US" sz="2160"/>
          </a:p>
        </p:txBody>
      </p:sp>
      <p:sp>
        <p:nvSpPr>
          <p:cNvPr id="6" name="Footer Placeholder 3">
            <a:extLst>
              <a:ext uri="{FF2B5EF4-FFF2-40B4-BE49-F238E27FC236}">
                <a16:creationId xmlns:a16="http://schemas.microsoft.com/office/drawing/2014/main" id="{8B2D525B-E172-444E-BB42-C836675289E7}"/>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err="1"/>
              <a:t>Hanken</a:t>
            </a:r>
            <a:r>
              <a:rPr lang="en-GB" b="1"/>
              <a:t> School of Economics</a:t>
            </a:r>
          </a:p>
        </p:txBody>
      </p:sp>
      <p:graphicFrame>
        <p:nvGraphicFramePr>
          <p:cNvPr id="4" name="Diagram 3">
            <a:extLst>
              <a:ext uri="{FF2B5EF4-FFF2-40B4-BE49-F238E27FC236}">
                <a16:creationId xmlns:a16="http://schemas.microsoft.com/office/drawing/2014/main" id="{F10A1F1C-9524-A044-B13B-5554A67C56D3}"/>
              </a:ext>
            </a:extLst>
          </p:cNvPr>
          <p:cNvGraphicFramePr/>
          <p:nvPr>
            <p:extLst>
              <p:ext uri="{D42A27DB-BD31-4B8C-83A1-F6EECF244321}">
                <p14:modId xmlns:p14="http://schemas.microsoft.com/office/powerpoint/2010/main" val="1616318984"/>
              </p:ext>
            </p:extLst>
          </p:nvPr>
        </p:nvGraphicFramePr>
        <p:xfrm>
          <a:off x="396836" y="1391838"/>
          <a:ext cx="11188203" cy="4722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2437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5738-E746-284E-88DD-3E8750727FF8}"/>
              </a:ext>
            </a:extLst>
          </p:cNvPr>
          <p:cNvSpPr>
            <a:spLocks noGrp="1"/>
          </p:cNvSpPr>
          <p:nvPr>
            <p:ph type="title"/>
          </p:nvPr>
        </p:nvSpPr>
        <p:spPr>
          <a:xfrm>
            <a:off x="1653794" y="1985654"/>
            <a:ext cx="7889874" cy="1208808"/>
          </a:xfrm>
        </p:spPr>
        <p:txBody>
          <a:bodyPr>
            <a:noAutofit/>
          </a:bodyPr>
          <a:lstStyle/>
          <a:p>
            <a:pPr algn="ctr"/>
            <a:r>
              <a:rPr lang="en-US" sz="2800"/>
              <a:t>D1.1 Recommendations for governance and policies in the COVID-19 response</a:t>
            </a:r>
          </a:p>
        </p:txBody>
      </p:sp>
      <p:sp>
        <p:nvSpPr>
          <p:cNvPr id="3" name="Text Placeholder 2">
            <a:extLst>
              <a:ext uri="{FF2B5EF4-FFF2-40B4-BE49-F238E27FC236}">
                <a16:creationId xmlns:a16="http://schemas.microsoft.com/office/drawing/2014/main" id="{BE5FF7B9-41FB-CC45-B51D-67B8C5E8049B}"/>
              </a:ext>
            </a:extLst>
          </p:cNvPr>
          <p:cNvSpPr>
            <a:spLocks noGrp="1"/>
          </p:cNvSpPr>
          <p:nvPr>
            <p:ph type="body" sz="quarter" idx="10"/>
          </p:nvPr>
        </p:nvSpPr>
        <p:spPr>
          <a:xfrm>
            <a:off x="1707896" y="3340301"/>
            <a:ext cx="7781670" cy="494376"/>
          </a:xfrm>
        </p:spPr>
        <p:txBody>
          <a:bodyPr>
            <a:normAutofit/>
          </a:bodyPr>
          <a:lstStyle/>
          <a:p>
            <a:r>
              <a:rPr lang="en-US" sz="1600" b="1" err="1"/>
              <a:t>Kees</a:t>
            </a:r>
            <a:r>
              <a:rPr lang="en-US" sz="1600" b="1"/>
              <a:t> Boersma (Vrije Universiteit Amsterdam)</a:t>
            </a:r>
          </a:p>
        </p:txBody>
      </p:sp>
      <p:sp>
        <p:nvSpPr>
          <p:cNvPr id="4" name="Text Placeholder 3">
            <a:extLst>
              <a:ext uri="{FF2B5EF4-FFF2-40B4-BE49-F238E27FC236}">
                <a16:creationId xmlns:a16="http://schemas.microsoft.com/office/drawing/2014/main" id="{E9E50A0A-80B6-9643-87A4-B43B4F0980C9}"/>
              </a:ext>
            </a:extLst>
          </p:cNvPr>
          <p:cNvSpPr>
            <a:spLocks noGrp="1"/>
          </p:cNvSpPr>
          <p:nvPr>
            <p:ph type="body" sz="quarter" idx="11"/>
          </p:nvPr>
        </p:nvSpPr>
        <p:spPr>
          <a:xfrm>
            <a:off x="1707896" y="1652789"/>
            <a:ext cx="7664704" cy="214111"/>
          </a:xfrm>
        </p:spPr>
        <p:txBody>
          <a:bodyPr>
            <a:normAutofit fontScale="92500" lnSpcReduction="20000"/>
          </a:bodyPr>
          <a:lstStyle/>
          <a:p>
            <a:r>
              <a:rPr lang="en-US" sz="1200" b="1"/>
              <a:t>Health Emergency Response in Interconnected Systems (</a:t>
            </a:r>
            <a:r>
              <a:rPr lang="en-US" sz="1200" b="1" err="1"/>
              <a:t>HERoS</a:t>
            </a:r>
            <a:r>
              <a:rPr lang="en-US" sz="1200" b="1"/>
              <a:t>) </a:t>
            </a:r>
          </a:p>
        </p:txBody>
      </p:sp>
    </p:spTree>
    <p:extLst>
      <p:ext uri="{BB962C8B-B14F-4D97-AF65-F5344CB8AC3E}">
        <p14:creationId xmlns:p14="http://schemas.microsoft.com/office/powerpoint/2010/main" val="2062938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5738-E746-284E-88DD-3E8750727FF8}"/>
              </a:ext>
            </a:extLst>
          </p:cNvPr>
          <p:cNvSpPr>
            <a:spLocks noGrp="1"/>
          </p:cNvSpPr>
          <p:nvPr>
            <p:ph type="title"/>
          </p:nvPr>
        </p:nvSpPr>
        <p:spPr>
          <a:xfrm>
            <a:off x="1653794" y="1985654"/>
            <a:ext cx="7889874" cy="1208808"/>
          </a:xfrm>
        </p:spPr>
        <p:txBody>
          <a:bodyPr>
            <a:noAutofit/>
          </a:bodyPr>
          <a:lstStyle/>
          <a:p>
            <a:pPr algn="ctr"/>
            <a:r>
              <a:rPr lang="en-US" sz="2800"/>
              <a:t>D4.1 Assessment of the online spread of coronavirus misinformation</a:t>
            </a:r>
          </a:p>
        </p:txBody>
      </p:sp>
      <p:sp>
        <p:nvSpPr>
          <p:cNvPr id="3" name="Text Placeholder 2">
            <a:extLst>
              <a:ext uri="{FF2B5EF4-FFF2-40B4-BE49-F238E27FC236}">
                <a16:creationId xmlns:a16="http://schemas.microsoft.com/office/drawing/2014/main" id="{BE5FF7B9-41FB-CC45-B51D-67B8C5E8049B}"/>
              </a:ext>
            </a:extLst>
          </p:cNvPr>
          <p:cNvSpPr>
            <a:spLocks noGrp="1"/>
          </p:cNvSpPr>
          <p:nvPr>
            <p:ph type="body" sz="quarter" idx="10"/>
          </p:nvPr>
        </p:nvSpPr>
        <p:spPr>
          <a:xfrm>
            <a:off x="1707896" y="3340301"/>
            <a:ext cx="7781670" cy="494376"/>
          </a:xfrm>
        </p:spPr>
        <p:txBody>
          <a:bodyPr>
            <a:normAutofit/>
          </a:bodyPr>
          <a:lstStyle/>
          <a:p>
            <a:r>
              <a:rPr lang="en-US" sz="1600" b="1"/>
              <a:t>Harith Alani (The Open University)</a:t>
            </a:r>
          </a:p>
        </p:txBody>
      </p:sp>
      <p:sp>
        <p:nvSpPr>
          <p:cNvPr id="4" name="Text Placeholder 3">
            <a:extLst>
              <a:ext uri="{FF2B5EF4-FFF2-40B4-BE49-F238E27FC236}">
                <a16:creationId xmlns:a16="http://schemas.microsoft.com/office/drawing/2014/main" id="{E9E50A0A-80B6-9643-87A4-B43B4F0980C9}"/>
              </a:ext>
            </a:extLst>
          </p:cNvPr>
          <p:cNvSpPr>
            <a:spLocks noGrp="1"/>
          </p:cNvSpPr>
          <p:nvPr>
            <p:ph type="body" sz="quarter" idx="11"/>
          </p:nvPr>
        </p:nvSpPr>
        <p:spPr>
          <a:xfrm>
            <a:off x="1707896" y="1652789"/>
            <a:ext cx="7664704" cy="214111"/>
          </a:xfrm>
        </p:spPr>
        <p:txBody>
          <a:bodyPr>
            <a:normAutofit fontScale="92500" lnSpcReduction="20000"/>
          </a:bodyPr>
          <a:lstStyle/>
          <a:p>
            <a:r>
              <a:rPr lang="en-US" sz="1200" b="1"/>
              <a:t>Health Emergency Response in Interconnected Systems (</a:t>
            </a:r>
            <a:r>
              <a:rPr lang="en-US" sz="1200" b="1" err="1"/>
              <a:t>HERoS</a:t>
            </a:r>
            <a:r>
              <a:rPr lang="en-US" sz="1200" b="1"/>
              <a:t>) </a:t>
            </a:r>
          </a:p>
        </p:txBody>
      </p:sp>
    </p:spTree>
    <p:extLst>
      <p:ext uri="{BB962C8B-B14F-4D97-AF65-F5344CB8AC3E}">
        <p14:creationId xmlns:p14="http://schemas.microsoft.com/office/powerpoint/2010/main" val="1735149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HERoS/D4.1 COVID-19 misinformation tracking</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289907" y="1822483"/>
            <a:ext cx="7399004" cy="3780649"/>
          </a:xfrm>
        </p:spPr>
        <p:txBody>
          <a:bodyPr>
            <a:normAutofit fontScale="92500" lnSpcReduction="10000"/>
          </a:bodyPr>
          <a:lstStyle/>
          <a:p>
            <a:pPr marL="0" lvl="1"/>
            <a:endParaRPr lang="en-US" sz="2800"/>
          </a:p>
          <a:p>
            <a:pPr marL="0" lvl="1"/>
            <a:endParaRPr lang="en-US" sz="2800"/>
          </a:p>
          <a:p>
            <a:r>
              <a:rPr lang="en-US" sz="2800"/>
              <a:t>Objective: measure the </a:t>
            </a:r>
            <a:r>
              <a:rPr lang="en-US" sz="2800" i="1"/>
              <a:t>co-spread</a:t>
            </a:r>
            <a:r>
              <a:rPr lang="en-US" sz="2800"/>
              <a:t> of misinformation and their corresponding fact-checks, to better understand their patterns and correlations.</a:t>
            </a:r>
          </a:p>
          <a:p>
            <a:endParaRPr lang="en-US" sz="2800">
              <a:latin typeface="Tahoma" panose="020B0604030504040204" pitchFamily="34" charset="0"/>
            </a:endParaRPr>
          </a:p>
          <a:p>
            <a:r>
              <a:rPr lang="en-US" sz="2800">
                <a:latin typeface="Tahoma" panose="020B0604030504040204" pitchFamily="34" charset="0"/>
              </a:rPr>
              <a:t>Methods: compare the diffusion of misinformation and fact-checking URLs about COVID-19 on Twitter</a:t>
            </a:r>
            <a:endParaRPr lang="en-US" sz="2800"/>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The Open University, UK</a:t>
            </a:r>
          </a:p>
        </p:txBody>
      </p:sp>
      <p:sp>
        <p:nvSpPr>
          <p:cNvPr id="7" name="Rectangle 16">
            <a:extLst>
              <a:ext uri="{FF2B5EF4-FFF2-40B4-BE49-F238E27FC236}">
                <a16:creationId xmlns:a16="http://schemas.microsoft.com/office/drawing/2014/main" id="{AB1CF921-A76F-8B44-A292-14D5F7BBF292}"/>
              </a:ext>
            </a:extLst>
          </p:cNvPr>
          <p:cNvSpPr/>
          <p:nvPr/>
        </p:nvSpPr>
        <p:spPr>
          <a:xfrm>
            <a:off x="7801583" y="1864468"/>
            <a:ext cx="4213184" cy="3738664"/>
          </a:xfrm>
          <a:prstGeom prst="rect">
            <a:avLst/>
          </a:prstGeom>
          <a:gradFill flip="none" rotWithShape="1">
            <a:gsLst>
              <a:gs pos="0">
                <a:schemeClr val="accent1">
                  <a:lumMod val="67000"/>
                </a:schemeClr>
              </a:gs>
              <a:gs pos="50000">
                <a:schemeClr val="accent1">
                  <a:lumMod val="97000"/>
                  <a:lumOff val="3000"/>
                  <a:alpha val="81000"/>
                </a:schemeClr>
              </a:gs>
              <a:gs pos="100000">
                <a:schemeClr val="accent1">
                  <a:lumMod val="60000"/>
                  <a:lumOff val="40000"/>
                </a:schemeClr>
              </a:gs>
            </a:gsLst>
            <a:lin ang="16200000" scaled="1"/>
            <a:tileRect/>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TextBox 55">
            <a:extLst>
              <a:ext uri="{FF2B5EF4-FFF2-40B4-BE49-F238E27FC236}">
                <a16:creationId xmlns:a16="http://schemas.microsoft.com/office/drawing/2014/main" id="{11DB9CE7-DBD7-7B45-9771-225A728684FC}"/>
              </a:ext>
            </a:extLst>
          </p:cNvPr>
          <p:cNvSpPr txBox="1"/>
          <p:nvPr/>
        </p:nvSpPr>
        <p:spPr>
          <a:xfrm>
            <a:off x="7946071" y="2023357"/>
            <a:ext cx="3956023" cy="341632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GB">
                <a:solidFill>
                  <a:srgbClr val="FFFF00"/>
                </a:solidFill>
                <a:latin typeface="Raleway" pitchFamily="34"/>
              </a:rPr>
              <a:t>Misinformation</a:t>
            </a:r>
            <a:r>
              <a:rPr lang="en-GB">
                <a:solidFill>
                  <a:schemeClr val="bg1"/>
                </a:solidFill>
                <a:latin typeface="Raleway" pitchFamily="34"/>
              </a:rPr>
              <a:t> is </a:t>
            </a:r>
            <a:r>
              <a:rPr lang="en-GB" i="1">
                <a:solidFill>
                  <a:schemeClr val="bg1"/>
                </a:solidFill>
                <a:latin typeface="Raleway" pitchFamily="34"/>
              </a:rPr>
              <a:t>false or inaccurate information</a:t>
            </a:r>
            <a:r>
              <a:rPr lang="en-GB">
                <a:solidFill>
                  <a:schemeClr val="bg1"/>
                </a:solidFill>
                <a:latin typeface="Raleway" pitchFamily="34"/>
              </a:rPr>
              <a:t>. Examples of misinformation include false rumours or more deliberate disinformation such as malicious content such as hoaxes and computational propaganda.</a:t>
            </a:r>
          </a:p>
          <a:p>
            <a:pPr lvl="0">
              <a:defRPr sz="1800" b="0" i="0" u="none" strike="noStrike" kern="0" cap="none" spc="0" baseline="0">
                <a:solidFill>
                  <a:srgbClr val="000000"/>
                </a:solidFill>
                <a:uFillTx/>
              </a:defRPr>
            </a:pPr>
            <a:endParaRPr lang="en-GB">
              <a:solidFill>
                <a:schemeClr val="bg1"/>
              </a:solidFill>
              <a:latin typeface="Raleway" pitchFamily="34"/>
            </a:endParaRPr>
          </a:p>
          <a:p>
            <a:pPr lvl="0">
              <a:defRPr sz="1800" b="0" i="0" u="none" strike="noStrike" kern="0" cap="none" spc="0" baseline="0">
                <a:solidFill>
                  <a:srgbClr val="000000"/>
                </a:solidFill>
                <a:uFillTx/>
              </a:defRPr>
            </a:pPr>
            <a:r>
              <a:rPr lang="en-GB">
                <a:solidFill>
                  <a:srgbClr val="FFFF00"/>
                </a:solidFill>
                <a:latin typeface="Raleway" pitchFamily="34"/>
              </a:rPr>
              <a:t>Fact-checking</a:t>
            </a:r>
            <a:r>
              <a:rPr lang="en-GB">
                <a:solidFill>
                  <a:schemeClr val="bg1"/>
                </a:solidFill>
                <a:latin typeface="Raleway" pitchFamily="34"/>
              </a:rPr>
              <a:t> is the </a:t>
            </a:r>
            <a:r>
              <a:rPr lang="en-GB" i="1">
                <a:solidFill>
                  <a:schemeClr val="bg1"/>
                </a:solidFill>
                <a:latin typeface="Raleway" pitchFamily="34"/>
              </a:rPr>
              <a:t>process of verifying information in non-fictional text in order to determine its veracity and correctness</a:t>
            </a:r>
            <a:r>
              <a:rPr lang="en-GB">
                <a:solidFill>
                  <a:schemeClr val="bg1"/>
                </a:solidFill>
                <a:latin typeface="Raleway" pitchFamily="34"/>
              </a:rPr>
              <a:t>. </a:t>
            </a:r>
          </a:p>
        </p:txBody>
      </p:sp>
    </p:spTree>
    <p:extLst>
      <p:ext uri="{BB962C8B-B14F-4D97-AF65-F5344CB8AC3E}">
        <p14:creationId xmlns:p14="http://schemas.microsoft.com/office/powerpoint/2010/main" val="1214318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90">
            <a:extLst>
              <a:ext uri="{FF2B5EF4-FFF2-40B4-BE49-F238E27FC236}">
                <a16:creationId xmlns:a16="http://schemas.microsoft.com/office/drawing/2014/main" id="{A7E2B674-5DDF-4020-A1C3-99DD7C389119}"/>
              </a:ext>
            </a:extLst>
          </p:cNvPr>
          <p:cNvSpPr/>
          <p:nvPr/>
        </p:nvSpPr>
        <p:spPr>
          <a:xfrm>
            <a:off x="694394" y="3529684"/>
            <a:ext cx="8546883" cy="69439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Content Placeholder 2">
            <a:extLst>
              <a:ext uri="{FF2B5EF4-FFF2-40B4-BE49-F238E27FC236}">
                <a16:creationId xmlns:a16="http://schemas.microsoft.com/office/drawing/2014/main" id="{DE34773E-F393-4A0A-880A-96B199EF440B}"/>
              </a:ext>
            </a:extLst>
          </p:cNvPr>
          <p:cNvSpPr txBox="1">
            <a:spLocks noGrp="1"/>
          </p:cNvSpPr>
          <p:nvPr>
            <p:ph idx="1"/>
          </p:nvPr>
        </p:nvSpPr>
        <p:spPr>
          <a:xfrm>
            <a:off x="471518" y="1897702"/>
            <a:ext cx="9069027" cy="4585752"/>
          </a:xfrm>
        </p:spPr>
        <p:txBody>
          <a:bodyPr/>
          <a:lstStyle/>
          <a:p>
            <a:pPr lvl="0"/>
            <a:r>
              <a:rPr lang="en-GB" sz="1800">
                <a:latin typeface="Raleway" pitchFamily="34"/>
              </a:rPr>
              <a:t>During the Covid-19 pandemic </a:t>
            </a:r>
            <a:r>
              <a:rPr lang="en-GB" sz="1800" b="1">
                <a:solidFill>
                  <a:srgbClr val="461E64"/>
                </a:solidFill>
                <a:latin typeface="Raleway" pitchFamily="34"/>
              </a:rPr>
              <a:t>the amount of misinformation shared on social media has risen significantly with some tragic results</a:t>
            </a:r>
            <a:r>
              <a:rPr lang="en-GB" sz="1800">
                <a:latin typeface="Raleway" pitchFamily="34"/>
              </a:rPr>
              <a:t>.</a:t>
            </a:r>
          </a:p>
          <a:p>
            <a:pPr lvl="0"/>
            <a:r>
              <a:rPr lang="en-GB" sz="1800">
                <a:latin typeface="Raleway" pitchFamily="34"/>
              </a:rPr>
              <a:t>Fact-checking organisations have been correcting misinforming content. However, </a:t>
            </a:r>
            <a:r>
              <a:rPr lang="en-GB" sz="1800" b="1">
                <a:solidFill>
                  <a:srgbClr val="461E64"/>
                </a:solidFill>
                <a:latin typeface="Raleway" pitchFamily="34"/>
              </a:rPr>
              <a:t>the effectiveness of corrective information remains largely unknown</a:t>
            </a:r>
            <a:r>
              <a:rPr lang="en-GB" sz="1800">
                <a:latin typeface="Raleway" pitchFamily="34"/>
              </a:rPr>
              <a:t>.</a:t>
            </a:r>
          </a:p>
          <a:p>
            <a:pPr marL="0" lvl="0" indent="0">
              <a:buNone/>
            </a:pPr>
            <a:endParaRPr lang="en-GB" sz="1800">
              <a:latin typeface="Raleway" pitchFamily="34"/>
            </a:endParaRPr>
          </a:p>
        </p:txBody>
      </p:sp>
      <p:sp>
        <p:nvSpPr>
          <p:cNvPr id="5" name="TextBox 22">
            <a:extLst>
              <a:ext uri="{FF2B5EF4-FFF2-40B4-BE49-F238E27FC236}">
                <a16:creationId xmlns:a16="http://schemas.microsoft.com/office/drawing/2014/main" id="{60A1C6ED-52B5-4E1E-B0D8-09F281605FC9}"/>
              </a:ext>
            </a:extLst>
          </p:cNvPr>
          <p:cNvSpPr txBox="1"/>
          <p:nvPr/>
        </p:nvSpPr>
        <p:spPr>
          <a:xfrm>
            <a:off x="409075" y="516599"/>
            <a:ext cx="8554913" cy="1066959"/>
          </a:xfrm>
          <a:prstGeom prst="rect">
            <a:avLst/>
          </a:prstGeom>
          <a:noFill/>
          <a:ln cap="flat">
            <a:noFill/>
          </a:ln>
        </p:spPr>
        <p:txBody>
          <a:bodyPr vert="horz" wrap="square" lIns="91440" tIns="45720" rIns="91440" bIns="45720" anchor="t" anchorCtr="0" compatLnSpc="1">
            <a:spAutoFit/>
          </a:bodyPr>
          <a:lstStyle/>
          <a:p>
            <a:pPr lvl="0">
              <a:lnSpc>
                <a:spcPts val="3800"/>
              </a:lnSpc>
              <a:spcBef>
                <a:spcPts val="1000"/>
              </a:spcBef>
            </a:pPr>
            <a:r>
              <a:rPr lang="en-GB" sz="4000" b="1">
                <a:solidFill>
                  <a:srgbClr val="72EDE6"/>
                </a:solidFill>
                <a:latin typeface="Trebuchet MS" panose="020B0703020202090204" pitchFamily="34" charset="0"/>
                <a:ea typeface="Tahoma" panose="020B0604030504040204" pitchFamily="34" charset="0"/>
                <a:cs typeface="Tahoma" panose="020B0604030504040204" pitchFamily="34" charset="0"/>
              </a:rPr>
              <a:t>Misinformation and Fact-Checking spread during Covid-19</a:t>
            </a:r>
          </a:p>
        </p:txBody>
      </p:sp>
      <p:pic>
        <p:nvPicPr>
          <p:cNvPr id="16" name="Picture 3081">
            <a:extLst>
              <a:ext uri="{FF2B5EF4-FFF2-40B4-BE49-F238E27FC236}">
                <a16:creationId xmlns:a16="http://schemas.microsoft.com/office/drawing/2014/main" id="{C00C3971-8634-4F1C-A5AE-D5C36303A4C7}"/>
              </a:ext>
            </a:extLst>
          </p:cNvPr>
          <p:cNvPicPr>
            <a:picLocks noChangeAspect="1"/>
          </p:cNvPicPr>
          <p:nvPr/>
        </p:nvPicPr>
        <p:blipFill>
          <a:blip r:embed="rId3" cstate="hqprint">
            <a:grayscl/>
            <a:extLst>
              <a:ext uri="{28A0092B-C50C-407E-A947-70E740481C1C}">
                <a14:useLocalDpi xmlns:a14="http://schemas.microsoft.com/office/drawing/2010/main"/>
              </a:ext>
            </a:extLst>
          </a:blip>
          <a:srcRect/>
          <a:stretch>
            <a:fillRect/>
          </a:stretch>
        </p:blipFill>
        <p:spPr>
          <a:xfrm>
            <a:off x="491499" y="4351995"/>
            <a:ext cx="8749778" cy="2138973"/>
          </a:xfrm>
          <a:prstGeom prst="rect">
            <a:avLst/>
          </a:prstGeom>
          <a:noFill/>
          <a:ln cap="flat">
            <a:noFill/>
          </a:ln>
        </p:spPr>
      </p:pic>
      <p:sp>
        <p:nvSpPr>
          <p:cNvPr id="17" name="Rectangle 3082">
            <a:extLst>
              <a:ext uri="{FF2B5EF4-FFF2-40B4-BE49-F238E27FC236}">
                <a16:creationId xmlns:a16="http://schemas.microsoft.com/office/drawing/2014/main" id="{2EC39BD7-5FC6-4ADA-8F3C-DCC8DE818AED}"/>
              </a:ext>
            </a:extLst>
          </p:cNvPr>
          <p:cNvSpPr/>
          <p:nvPr/>
        </p:nvSpPr>
        <p:spPr>
          <a:xfrm>
            <a:off x="572414" y="4366534"/>
            <a:ext cx="3855210" cy="284533"/>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7F7F7F"/>
                </a:solidFill>
                <a:uFillTx/>
                <a:latin typeface="Fira Mono for Powerline" pitchFamily="49"/>
                <a:ea typeface="Fira Mono for Powerline" pitchFamily="49"/>
              </a:rPr>
              <a:t>Amount of new fact-checks per day. (Source: Poynter)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7F7F7F"/>
                </a:solidFill>
                <a:uFillTx/>
                <a:latin typeface="Fira Mono for Powerline" pitchFamily="49"/>
                <a:ea typeface="Fira Mono for Powerline" pitchFamily="49"/>
              </a:rPr>
              <a:t>Peak: 143 per day.</a:t>
            </a:r>
          </a:p>
        </p:txBody>
      </p:sp>
      <p:sp>
        <p:nvSpPr>
          <p:cNvPr id="18" name="Arrow: Right 3083">
            <a:extLst>
              <a:ext uri="{FF2B5EF4-FFF2-40B4-BE49-F238E27FC236}">
                <a16:creationId xmlns:a16="http://schemas.microsoft.com/office/drawing/2014/main" id="{6C6172BF-F8D0-4395-A37E-9BB91546E4F1}"/>
              </a:ext>
            </a:extLst>
          </p:cNvPr>
          <p:cNvSpPr/>
          <p:nvPr/>
        </p:nvSpPr>
        <p:spPr>
          <a:xfrm>
            <a:off x="695291" y="3590894"/>
            <a:ext cx="406295" cy="311856"/>
          </a:xfrm>
          <a:custGeom>
            <a:avLst>
              <a:gd name="f0" fmla="val 12589"/>
              <a:gd name="f1" fmla="val 774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21" name="Content Placeholder 2">
            <a:extLst>
              <a:ext uri="{FF2B5EF4-FFF2-40B4-BE49-F238E27FC236}">
                <a16:creationId xmlns:a16="http://schemas.microsoft.com/office/drawing/2014/main" id="{50F349CC-5ACE-47DF-8556-B89AC5119B47}"/>
              </a:ext>
            </a:extLst>
          </p:cNvPr>
          <p:cNvSpPr txBox="1"/>
          <p:nvPr/>
        </p:nvSpPr>
        <p:spPr>
          <a:xfrm>
            <a:off x="1199052" y="3590894"/>
            <a:ext cx="7235363" cy="613324"/>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FF"/>
                </a:solidFill>
                <a:uFillTx/>
                <a:latin typeface="Poppins" pitchFamily="2"/>
                <a:cs typeface="Poppins" pitchFamily="2"/>
              </a:rPr>
              <a:t>Did fact-checking during the Covid-19 pandemic have a positive impact in reducing misinformation spread?</a:t>
            </a:r>
          </a:p>
        </p:txBody>
      </p:sp>
      <p:sp>
        <p:nvSpPr>
          <p:cNvPr id="25" name="Slide Number Placeholder 3091">
            <a:extLst>
              <a:ext uri="{FF2B5EF4-FFF2-40B4-BE49-F238E27FC236}">
                <a16:creationId xmlns:a16="http://schemas.microsoft.com/office/drawing/2014/main" id="{D1198062-2BA5-4093-BA48-D307FFB8BE84}"/>
              </a:ext>
            </a:extLst>
          </p:cNvPr>
          <p:cNvSpPr txBox="1"/>
          <p:nvPr/>
        </p:nvSpPr>
        <p:spPr>
          <a:xfrm>
            <a:off x="11783625" y="6374163"/>
            <a:ext cx="416682" cy="485884"/>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3294CC-D39E-4266-BF55-E1FCFAF708C3}" type="slidenum">
              <a:t>32</a:t>
            </a:fld>
            <a:endParaRPr lang="en-GB" sz="1200" b="0" i="0" u="none" strike="noStrike" kern="1200" cap="none" spc="0" baseline="0">
              <a:solidFill>
                <a:srgbClr val="898989"/>
              </a:solidFill>
              <a:uFillTx/>
              <a:latin typeface="Poppins" pitchFamily="2"/>
              <a:cs typeface="Poppins" pitchFamily="2"/>
            </a:endParaRPr>
          </a:p>
        </p:txBody>
      </p:sp>
      <p:sp>
        <p:nvSpPr>
          <p:cNvPr id="33" name="Rectangle 16">
            <a:extLst>
              <a:ext uri="{FF2B5EF4-FFF2-40B4-BE49-F238E27FC236}">
                <a16:creationId xmlns:a16="http://schemas.microsoft.com/office/drawing/2014/main" id="{795C7749-06FF-1D40-ABF7-70D89918F0AB}"/>
              </a:ext>
            </a:extLst>
          </p:cNvPr>
          <p:cNvSpPr/>
          <p:nvPr/>
        </p:nvSpPr>
        <p:spPr>
          <a:xfrm>
            <a:off x="9460391" y="2020116"/>
            <a:ext cx="2554375" cy="3299734"/>
          </a:xfrm>
          <a:prstGeom prst="rect">
            <a:avLst/>
          </a:prstGeom>
          <a:gradFill flip="none" rotWithShape="1">
            <a:gsLst>
              <a:gs pos="0">
                <a:schemeClr val="accent1">
                  <a:lumMod val="67000"/>
                </a:schemeClr>
              </a:gs>
              <a:gs pos="50000">
                <a:schemeClr val="accent1">
                  <a:lumMod val="97000"/>
                  <a:lumOff val="3000"/>
                  <a:alpha val="81000"/>
                </a:schemeClr>
              </a:gs>
              <a:gs pos="100000">
                <a:schemeClr val="accent1">
                  <a:lumMod val="60000"/>
                  <a:lumOff val="40000"/>
                </a:schemeClr>
              </a:gs>
            </a:gsLst>
            <a:lin ang="16200000" scaled="1"/>
            <a:tileRect/>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34" name="TextBox 55">
            <a:extLst>
              <a:ext uri="{FF2B5EF4-FFF2-40B4-BE49-F238E27FC236}">
                <a16:creationId xmlns:a16="http://schemas.microsoft.com/office/drawing/2014/main" id="{3E21C77B-7D29-4740-8400-37FCEE064B98}"/>
              </a:ext>
            </a:extLst>
          </p:cNvPr>
          <p:cNvSpPr txBox="1"/>
          <p:nvPr/>
        </p:nvSpPr>
        <p:spPr>
          <a:xfrm>
            <a:off x="9540547" y="2358757"/>
            <a:ext cx="2491932"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1" u="none" strike="noStrike" kern="1200" cap="none" spc="0" baseline="0">
                <a:solidFill>
                  <a:srgbClr val="FFFFFF"/>
                </a:solidFill>
                <a:uFillTx/>
                <a:latin typeface="Raleway" pitchFamily="34"/>
              </a:rPr>
              <a:t>“Rumours about coronavirus – that it can be prevented by drinking alcohol; that it is killed by cold or heat – pose serious risk.”</a:t>
            </a:r>
          </a:p>
        </p:txBody>
      </p:sp>
      <p:sp>
        <p:nvSpPr>
          <p:cNvPr id="35" name="TextBox 3089">
            <a:extLst>
              <a:ext uri="{FF2B5EF4-FFF2-40B4-BE49-F238E27FC236}">
                <a16:creationId xmlns:a16="http://schemas.microsoft.com/office/drawing/2014/main" id="{7CC8516A-5776-844B-B928-426728EEE4B3}"/>
              </a:ext>
            </a:extLst>
          </p:cNvPr>
          <p:cNvSpPr txBox="1"/>
          <p:nvPr/>
        </p:nvSpPr>
        <p:spPr>
          <a:xfrm>
            <a:off x="9522835" y="4572758"/>
            <a:ext cx="249193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00"/>
                </a:solidFill>
                <a:uFillTx/>
                <a:latin typeface="Poppins" pitchFamily="2"/>
                <a:cs typeface="Poppins" pitchFamily="2"/>
              </a:rPr>
              <a:t>The United Nations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FFFF00"/>
                </a:solidFill>
                <a:uFillTx/>
                <a:latin typeface="Poppins" pitchFamily="2"/>
                <a:cs typeface="Poppins" pitchFamily="2"/>
              </a:rPr>
              <a:t>17 Apr 2020</a:t>
            </a:r>
          </a:p>
        </p:txBody>
      </p:sp>
    </p:spTree>
    <p:extLst>
      <p:ext uri="{BB962C8B-B14F-4D97-AF65-F5344CB8AC3E}">
        <p14:creationId xmlns:p14="http://schemas.microsoft.com/office/powerpoint/2010/main" val="597273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6">
            <a:extLst>
              <a:ext uri="{FF2B5EF4-FFF2-40B4-BE49-F238E27FC236}">
                <a16:creationId xmlns:a16="http://schemas.microsoft.com/office/drawing/2014/main" id="{FC7F021A-210B-4C73-AB9F-CA8A51490D26}"/>
              </a:ext>
            </a:extLst>
          </p:cNvPr>
          <p:cNvSpPr/>
          <p:nvPr/>
        </p:nvSpPr>
        <p:spPr>
          <a:xfrm>
            <a:off x="7065579" y="-6991"/>
            <a:ext cx="5191062" cy="689560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7102592B-6906-4A4E-84D3-45E6ED1386EE}"/>
              </a:ext>
            </a:extLst>
          </p:cNvPr>
          <p:cNvSpPr txBox="1">
            <a:spLocks noGrp="1"/>
          </p:cNvSpPr>
          <p:nvPr>
            <p:ph type="title"/>
          </p:nvPr>
        </p:nvSpPr>
        <p:spPr>
          <a:xfrm>
            <a:off x="445166" y="279870"/>
            <a:ext cx="10515600" cy="772265"/>
          </a:xfrm>
        </p:spPr>
        <p:txBody>
          <a:bodyPr/>
          <a:lstStyle/>
          <a:p>
            <a:pPr lvl="0"/>
            <a:r>
              <a:rPr lang="en-GB" sz="3600">
                <a:solidFill>
                  <a:srgbClr val="72EDE6"/>
                </a:solidFill>
                <a:latin typeface="Poppins" pitchFamily="2"/>
                <a:cs typeface="Poppins" pitchFamily="2"/>
              </a:rPr>
              <a:t>Data collection</a:t>
            </a:r>
          </a:p>
        </p:txBody>
      </p:sp>
      <p:sp>
        <p:nvSpPr>
          <p:cNvPr id="5" name="Content Placeholder 2">
            <a:extLst>
              <a:ext uri="{FF2B5EF4-FFF2-40B4-BE49-F238E27FC236}">
                <a16:creationId xmlns:a16="http://schemas.microsoft.com/office/drawing/2014/main" id="{1A77EDC1-F8CE-4E09-82DB-86019C63E3D1}"/>
              </a:ext>
            </a:extLst>
          </p:cNvPr>
          <p:cNvSpPr txBox="1"/>
          <p:nvPr/>
        </p:nvSpPr>
        <p:spPr>
          <a:xfrm>
            <a:off x="445166" y="1171556"/>
            <a:ext cx="6355537" cy="2291138"/>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600" b="1" i="0" u="none" strike="noStrike" kern="1200" cap="none" spc="0" baseline="0">
                <a:solidFill>
                  <a:srgbClr val="461E64"/>
                </a:solidFill>
                <a:uFillTx/>
                <a:latin typeface="Raleway" pitchFamily="34"/>
              </a:rPr>
              <a:t>We collect tweets mentioning misinforming and fact-checking URLs</a:t>
            </a:r>
            <a:r>
              <a:rPr lang="en-GB" sz="1600" b="0" i="0" u="none" strike="noStrike" kern="1200" cap="none" spc="0" baseline="0">
                <a:solidFill>
                  <a:srgbClr val="000000"/>
                </a:solidFill>
                <a:uFillTx/>
                <a:latin typeface="Raleway" pitchFamily="34"/>
              </a:rPr>
              <a:t>.</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600" b="1" i="0" u="none" strike="noStrike" kern="1200" cap="none" spc="0" baseline="0">
                <a:solidFill>
                  <a:srgbClr val="461E64"/>
                </a:solidFill>
                <a:uFillTx/>
                <a:latin typeface="Raleway" pitchFamily="34"/>
              </a:rPr>
              <a:t>Fact-checks and misinforming URLs are obtained from websites belonging to the International Fact-Checking Network (IFCN)</a:t>
            </a:r>
            <a:r>
              <a:rPr lang="en-GB" sz="1600" b="0" i="0" u="none" strike="noStrike" kern="1200" cap="none" spc="0" baseline="0">
                <a:solidFill>
                  <a:srgbClr val="461E64"/>
                </a:solidFill>
                <a:uFillTx/>
                <a:latin typeface="Raleway" pitchFamily="34"/>
              </a:rPr>
              <a:t>.</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1600" b="1" i="0" u="none" strike="noStrike" kern="1200" cap="none" spc="0" baseline="0" err="1">
                <a:solidFill>
                  <a:srgbClr val="461E64"/>
                </a:solidFill>
                <a:uFillTx/>
                <a:latin typeface="Raleway" pitchFamily="34"/>
              </a:rPr>
              <a:t>ClaimReview</a:t>
            </a:r>
            <a:r>
              <a:rPr lang="en-GB" sz="1600" b="1" i="0" u="none" strike="noStrike" kern="1200" cap="none" spc="0" baseline="0">
                <a:solidFill>
                  <a:srgbClr val="461E64"/>
                </a:solidFill>
                <a:uFillTx/>
                <a:latin typeface="Raleway" pitchFamily="34"/>
              </a:rPr>
              <a:t> is a tagging system that fact-checkers use to identify their articles</a:t>
            </a:r>
            <a:r>
              <a:rPr lang="en-GB" sz="1600" b="0" i="0" u="none" strike="noStrike" kern="1200" cap="none" spc="0" baseline="0">
                <a:solidFill>
                  <a:srgbClr val="461E64"/>
                </a:solidFill>
                <a:uFillTx/>
                <a:latin typeface="Raleway" pitchFamily="34"/>
              </a:rPr>
              <a:t> </a:t>
            </a:r>
            <a:r>
              <a:rPr lang="en-GB" sz="1600" b="0" i="0" u="none" strike="noStrike" kern="1200" cap="none" spc="0" baseline="0">
                <a:solidFill>
                  <a:srgbClr val="000000"/>
                </a:solidFill>
                <a:uFillTx/>
                <a:latin typeface="Raleway" pitchFamily="34"/>
              </a:rPr>
              <a:t>(i.e., claims, ratings fact-checked content and fact-checking URL). </a:t>
            </a: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Raleway" pitchFamily="34"/>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Raleway" pitchFamily="34"/>
            </a:endParaRPr>
          </a:p>
          <a:p>
            <a:pPr marL="457200" marR="0" lvl="1" indent="0" algn="l" defTabSz="914400" rtl="0" fontAlgn="auto" hangingPunct="1">
              <a:lnSpc>
                <a:spcPct val="90000"/>
              </a:lnSpc>
              <a:spcBef>
                <a:spcPts val="50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aleway" pitchFamily="34"/>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aleway" pitchFamily="34"/>
            </a:endParaRPr>
          </a:p>
        </p:txBody>
      </p:sp>
      <p:pic>
        <p:nvPicPr>
          <p:cNvPr id="7" name="Picture 2" descr="The ClaimReview Project">
            <a:extLst>
              <a:ext uri="{FF2B5EF4-FFF2-40B4-BE49-F238E27FC236}">
                <a16:creationId xmlns:a16="http://schemas.microsoft.com/office/drawing/2014/main" id="{C161F71F-BDA1-46A7-AF63-2B75F115EE1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542236" y="4573901"/>
            <a:ext cx="2133313" cy="670822"/>
          </a:xfrm>
          <a:prstGeom prst="rect">
            <a:avLst/>
          </a:prstGeom>
          <a:noFill/>
          <a:ln cap="flat">
            <a:noFill/>
          </a:ln>
        </p:spPr>
      </p:pic>
      <p:pic>
        <p:nvPicPr>
          <p:cNvPr id="8" name="Picture 12">
            <a:extLst>
              <a:ext uri="{FF2B5EF4-FFF2-40B4-BE49-F238E27FC236}">
                <a16:creationId xmlns:a16="http://schemas.microsoft.com/office/drawing/2014/main" id="{6137A01F-1E98-487C-A524-AF477467AD53}"/>
              </a:ext>
            </a:extLst>
          </p:cNvPr>
          <p:cNvPicPr>
            <a:picLocks noChangeAspect="1"/>
          </p:cNvPicPr>
          <p:nvPr/>
        </p:nvPicPr>
        <p:blipFill>
          <a:blip r:embed="rId4"/>
          <a:stretch>
            <a:fillRect/>
          </a:stretch>
        </p:blipFill>
        <p:spPr>
          <a:xfrm>
            <a:off x="445166" y="4076245"/>
            <a:ext cx="6131774" cy="2422081"/>
          </a:xfrm>
          <a:prstGeom prst="rect">
            <a:avLst/>
          </a:prstGeom>
          <a:noFill/>
          <a:ln cap="flat">
            <a:noFill/>
          </a:ln>
        </p:spPr>
      </p:pic>
      <p:pic>
        <p:nvPicPr>
          <p:cNvPr id="9" name="Picture 16" descr="A picture containing drawing&#10;&#10;Description automatically generated">
            <a:extLst>
              <a:ext uri="{FF2B5EF4-FFF2-40B4-BE49-F238E27FC236}">
                <a16:creationId xmlns:a16="http://schemas.microsoft.com/office/drawing/2014/main" id="{2849CAA1-F533-41DE-AAEC-6D332045565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24861" y="4515709"/>
            <a:ext cx="740535" cy="740526"/>
          </a:xfrm>
          <a:prstGeom prst="rect">
            <a:avLst/>
          </a:prstGeom>
          <a:noFill/>
          <a:ln cap="flat">
            <a:noFill/>
          </a:ln>
        </p:spPr>
      </p:pic>
      <p:sp>
        <p:nvSpPr>
          <p:cNvPr id="10" name="TextBox 17">
            <a:extLst>
              <a:ext uri="{FF2B5EF4-FFF2-40B4-BE49-F238E27FC236}">
                <a16:creationId xmlns:a16="http://schemas.microsoft.com/office/drawing/2014/main" id="{EE4F61ED-F773-4F70-9570-1D0DA993EF86}"/>
              </a:ext>
            </a:extLst>
          </p:cNvPr>
          <p:cNvSpPr txBox="1"/>
          <p:nvPr/>
        </p:nvSpPr>
        <p:spPr>
          <a:xfrm>
            <a:off x="10646514" y="4673342"/>
            <a:ext cx="200562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Arial Rounded MT Bold" pitchFamily="34"/>
                <a:cs typeface="Poppins" pitchFamily="2"/>
              </a:rPr>
              <a:t>twitter</a:t>
            </a:r>
          </a:p>
        </p:txBody>
      </p:sp>
      <p:pic>
        <p:nvPicPr>
          <p:cNvPr id="11" name="Picture 10">
            <a:extLst>
              <a:ext uri="{FF2B5EF4-FFF2-40B4-BE49-F238E27FC236}">
                <a16:creationId xmlns:a16="http://schemas.microsoft.com/office/drawing/2014/main" id="{A991596B-FACC-45BA-9C23-9BB06E8F3D84}"/>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8529102" y="5579330"/>
            <a:ext cx="612327" cy="584777"/>
          </a:xfrm>
          <a:prstGeom prst="rect">
            <a:avLst/>
          </a:prstGeom>
          <a:noFill/>
          <a:ln cap="flat">
            <a:noFill/>
          </a:ln>
        </p:spPr>
      </p:pic>
      <p:sp>
        <p:nvSpPr>
          <p:cNvPr id="12" name="TextBox 18">
            <a:extLst>
              <a:ext uri="{FF2B5EF4-FFF2-40B4-BE49-F238E27FC236}">
                <a16:creationId xmlns:a16="http://schemas.microsoft.com/office/drawing/2014/main" id="{15FD48DC-F3BC-43AF-B9AA-91019F20E431}"/>
              </a:ext>
            </a:extLst>
          </p:cNvPr>
          <p:cNvSpPr txBox="1"/>
          <p:nvPr/>
        </p:nvSpPr>
        <p:spPr>
          <a:xfrm>
            <a:off x="9167792" y="5640823"/>
            <a:ext cx="200562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Arial Rounded MT Bold" pitchFamily="34"/>
                <a:cs typeface="Halant" pitchFamily="2"/>
              </a:rPr>
              <a:t>misinfo.me</a:t>
            </a:r>
          </a:p>
        </p:txBody>
      </p:sp>
      <p:sp>
        <p:nvSpPr>
          <p:cNvPr id="13" name="Rectangle 27">
            <a:extLst>
              <a:ext uri="{FF2B5EF4-FFF2-40B4-BE49-F238E27FC236}">
                <a16:creationId xmlns:a16="http://schemas.microsoft.com/office/drawing/2014/main" id="{EF1A4258-2CAA-4251-A7E2-46EA214D64DD}"/>
              </a:ext>
            </a:extLst>
          </p:cNvPr>
          <p:cNvSpPr/>
          <p:nvPr/>
        </p:nvSpPr>
        <p:spPr>
          <a:xfrm>
            <a:off x="1002758" y="3829357"/>
            <a:ext cx="5019845" cy="284533"/>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7F7F7F"/>
                </a:solidFill>
                <a:uFillTx/>
                <a:latin typeface="Fira Mono for Powerline" pitchFamily="49"/>
                <a:ea typeface="Fira Mono for Powerline" pitchFamily="49"/>
              </a:rPr>
              <a:t>Stacked cumulative spread of misinforming and corrective information.</a:t>
            </a:r>
          </a:p>
        </p:txBody>
      </p:sp>
      <p:sp>
        <p:nvSpPr>
          <p:cNvPr id="16" name="TextBox 43">
            <a:extLst>
              <a:ext uri="{FF2B5EF4-FFF2-40B4-BE49-F238E27FC236}">
                <a16:creationId xmlns:a16="http://schemas.microsoft.com/office/drawing/2014/main" id="{17DB1478-F7C7-4884-8C2C-9F168AA456E7}"/>
              </a:ext>
            </a:extLst>
          </p:cNvPr>
          <p:cNvSpPr txBox="1"/>
          <p:nvPr/>
        </p:nvSpPr>
        <p:spPr>
          <a:xfrm>
            <a:off x="7550840" y="2240481"/>
            <a:ext cx="4220541" cy="120033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00"/>
                </a:solidFill>
                <a:uFillTx/>
                <a:latin typeface="Raleway" pitchFamily="34"/>
                <a:cs typeface="Halant" pitchFamily="2"/>
              </a:rPr>
              <a:t>2,830</a:t>
            </a:r>
            <a:r>
              <a:rPr lang="en-GB" sz="2400" b="0" i="0" u="none" strike="noStrike" kern="1200" cap="none" spc="0" baseline="0">
                <a:solidFill>
                  <a:srgbClr val="FFFFFF"/>
                </a:solidFill>
                <a:uFillTx/>
                <a:latin typeface="Raleway" pitchFamily="34"/>
                <a:cs typeface="Halant" pitchFamily="2"/>
              </a:rPr>
              <a:t> Misinforming URLs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00"/>
                </a:solidFill>
                <a:uFillTx/>
                <a:latin typeface="Raleway" pitchFamily="34"/>
                <a:cs typeface="Halant" pitchFamily="2"/>
              </a:rPr>
              <a:t>734</a:t>
            </a:r>
            <a:r>
              <a:rPr lang="en-GB" sz="2400" b="0" i="0" u="none" strike="noStrike" kern="1200" cap="none" spc="0" baseline="0">
                <a:solidFill>
                  <a:srgbClr val="FFFFFF"/>
                </a:solidFill>
                <a:uFillTx/>
                <a:latin typeface="Raleway" pitchFamily="34"/>
                <a:cs typeface="Halant" pitchFamily="2"/>
              </a:rPr>
              <a:t> Fact-checking URLs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Raleway" pitchFamily="34"/>
              <a:cs typeface="Halant" pitchFamily="2"/>
            </a:endParaRPr>
          </a:p>
        </p:txBody>
      </p:sp>
      <p:sp>
        <p:nvSpPr>
          <p:cNvPr id="17" name="TextBox 44">
            <a:extLst>
              <a:ext uri="{FF2B5EF4-FFF2-40B4-BE49-F238E27FC236}">
                <a16:creationId xmlns:a16="http://schemas.microsoft.com/office/drawing/2014/main" id="{121626AC-8369-44FD-B96B-726A4B15ED8F}"/>
              </a:ext>
            </a:extLst>
          </p:cNvPr>
          <p:cNvSpPr txBox="1"/>
          <p:nvPr/>
        </p:nvSpPr>
        <p:spPr>
          <a:xfrm>
            <a:off x="7565279" y="3518730"/>
            <a:ext cx="4220541"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00"/>
                </a:solidFill>
                <a:uFillTx/>
                <a:latin typeface="Raleway" pitchFamily="34"/>
                <a:cs typeface="Halant" pitchFamily="2"/>
              </a:rPr>
              <a:t>21,394</a:t>
            </a:r>
            <a:r>
              <a:rPr lang="en-GB" sz="2400" b="0" i="0" u="none" strike="noStrike" kern="1200" cap="none" spc="0" baseline="0">
                <a:solidFill>
                  <a:srgbClr val="FFFFFF"/>
                </a:solidFill>
                <a:uFillTx/>
                <a:latin typeface="Raleway" pitchFamily="34"/>
                <a:cs typeface="Halant" pitchFamily="2"/>
              </a:rPr>
              <a:t> Tweets </a:t>
            </a:r>
          </a:p>
        </p:txBody>
      </p:sp>
      <p:sp>
        <p:nvSpPr>
          <p:cNvPr id="18" name="Arrow: Right 45">
            <a:extLst>
              <a:ext uri="{FF2B5EF4-FFF2-40B4-BE49-F238E27FC236}">
                <a16:creationId xmlns:a16="http://schemas.microsoft.com/office/drawing/2014/main" id="{3243B26A-7078-4196-B7CA-3D96041F73D7}"/>
              </a:ext>
            </a:extLst>
          </p:cNvPr>
          <p:cNvSpPr/>
          <p:nvPr/>
        </p:nvSpPr>
        <p:spPr>
          <a:xfrm rot="5400013">
            <a:off x="9468154" y="3181554"/>
            <a:ext cx="250060" cy="238283"/>
          </a:xfrm>
          <a:custGeom>
            <a:avLst>
              <a:gd name="f0" fmla="val 11056"/>
              <a:gd name="f1" fmla="val 7324"/>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9" name="TextBox 46">
            <a:extLst>
              <a:ext uri="{FF2B5EF4-FFF2-40B4-BE49-F238E27FC236}">
                <a16:creationId xmlns:a16="http://schemas.microsoft.com/office/drawing/2014/main" id="{EBE2FB48-77B7-4911-9735-C9FB73EA65FA}"/>
              </a:ext>
            </a:extLst>
          </p:cNvPr>
          <p:cNvSpPr txBox="1"/>
          <p:nvPr/>
        </p:nvSpPr>
        <p:spPr>
          <a:xfrm>
            <a:off x="7482910" y="1397075"/>
            <a:ext cx="4220541"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FFFF"/>
                </a:solidFill>
                <a:uFillTx/>
                <a:latin typeface="Raleway" pitchFamily="34"/>
                <a:cs typeface="Halant" pitchFamily="2"/>
              </a:rPr>
              <a:t>Data collected until 4</a:t>
            </a:r>
            <a:r>
              <a:rPr lang="en-GB" sz="2000" b="0" i="0" u="none" strike="noStrike" kern="1200" cap="none" spc="0" baseline="30000">
                <a:solidFill>
                  <a:srgbClr val="FFFFFF"/>
                </a:solidFill>
                <a:uFillTx/>
                <a:latin typeface="Raleway" pitchFamily="34"/>
                <a:cs typeface="Halant" pitchFamily="2"/>
              </a:rPr>
              <a:t>th</a:t>
            </a:r>
            <a:r>
              <a:rPr lang="en-GB" sz="2000" b="0" i="0" u="none" strike="noStrike" kern="1200" cap="none" spc="0" baseline="0">
                <a:solidFill>
                  <a:srgbClr val="FFFFFF"/>
                </a:solidFill>
                <a:uFillTx/>
                <a:latin typeface="Raleway" pitchFamily="34"/>
                <a:cs typeface="Halant" pitchFamily="2"/>
              </a:rPr>
              <a:t> May 2020</a:t>
            </a:r>
          </a:p>
        </p:txBody>
      </p:sp>
    </p:spTree>
    <p:extLst>
      <p:ext uri="{BB962C8B-B14F-4D97-AF65-F5344CB8AC3E}">
        <p14:creationId xmlns:p14="http://schemas.microsoft.com/office/powerpoint/2010/main" val="1735178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D19911-7DEE-7149-8647-ADF579F9869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27726" y="2249441"/>
            <a:ext cx="4658646" cy="453260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8">
            <a:extLst>
              <a:ext uri="{FF2B5EF4-FFF2-40B4-BE49-F238E27FC236}">
                <a16:creationId xmlns:a16="http://schemas.microsoft.com/office/drawing/2014/main" id="{9BC74BB9-68B2-44C4-9C3F-DC1F10257309}"/>
              </a:ext>
            </a:extLst>
          </p:cNvPr>
          <p:cNvSpPr/>
          <p:nvPr/>
        </p:nvSpPr>
        <p:spPr>
          <a:xfrm>
            <a:off x="695291" y="3464433"/>
            <a:ext cx="406295" cy="311856"/>
          </a:xfrm>
          <a:custGeom>
            <a:avLst>
              <a:gd name="f0" fmla="val 12589"/>
              <a:gd name="f1" fmla="val 774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6">
            <a:extLst>
              <a:ext uri="{FF2B5EF4-FFF2-40B4-BE49-F238E27FC236}">
                <a16:creationId xmlns:a16="http://schemas.microsoft.com/office/drawing/2014/main" id="{2D84F8E4-6F3A-4EBE-82FA-79B1DFC9CB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05152" y="1305141"/>
            <a:ext cx="2876891" cy="2224085"/>
          </a:xfrm>
          <a:prstGeom prst="rect">
            <a:avLst/>
          </a:prstGeom>
          <a:noFill/>
          <a:ln cap="flat">
            <a:noFill/>
          </a:ln>
        </p:spPr>
      </p:pic>
      <p:pic>
        <p:nvPicPr>
          <p:cNvPr id="4" name="Picture 7">
            <a:extLst>
              <a:ext uri="{FF2B5EF4-FFF2-40B4-BE49-F238E27FC236}">
                <a16:creationId xmlns:a16="http://schemas.microsoft.com/office/drawing/2014/main" id="{09D5401E-7631-4BC1-BFC3-B77BE1925C8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05155" y="3773100"/>
            <a:ext cx="2876892" cy="2224085"/>
          </a:xfrm>
          <a:prstGeom prst="rect">
            <a:avLst/>
          </a:prstGeom>
          <a:noFill/>
          <a:ln cap="flat">
            <a:noFill/>
          </a:ln>
        </p:spPr>
      </p:pic>
      <p:cxnSp>
        <p:nvCxnSpPr>
          <p:cNvPr id="5" name="Straight Arrow Connector 9">
            <a:extLst>
              <a:ext uri="{FF2B5EF4-FFF2-40B4-BE49-F238E27FC236}">
                <a16:creationId xmlns:a16="http://schemas.microsoft.com/office/drawing/2014/main" id="{30D78147-1AAB-4756-B043-55A0741EA7B9}"/>
              </a:ext>
            </a:extLst>
          </p:cNvPr>
          <p:cNvCxnSpPr/>
          <p:nvPr/>
        </p:nvCxnSpPr>
        <p:spPr>
          <a:xfrm flipV="1">
            <a:off x="9994782" y="4885148"/>
            <a:ext cx="0" cy="1112038"/>
          </a:xfrm>
          <a:prstGeom prst="straightConnector1">
            <a:avLst/>
          </a:prstGeom>
          <a:noFill/>
          <a:ln w="28575" cap="flat">
            <a:solidFill>
              <a:srgbClr val="6F2C98"/>
            </a:solidFill>
            <a:prstDash val="solid"/>
            <a:miter/>
            <a:tailEnd type="arrow"/>
          </a:ln>
        </p:spPr>
      </p:cxnSp>
      <p:sp>
        <p:nvSpPr>
          <p:cNvPr id="6" name="TextBox 10">
            <a:extLst>
              <a:ext uri="{FF2B5EF4-FFF2-40B4-BE49-F238E27FC236}">
                <a16:creationId xmlns:a16="http://schemas.microsoft.com/office/drawing/2014/main" id="{40FEFDA5-68E5-46A6-9ECE-55A897C1E3CA}"/>
              </a:ext>
            </a:extLst>
          </p:cNvPr>
          <p:cNvSpPr txBox="1"/>
          <p:nvPr/>
        </p:nvSpPr>
        <p:spPr>
          <a:xfrm>
            <a:off x="9169362" y="6085417"/>
            <a:ext cx="165083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461E64"/>
                </a:solidFill>
                <a:uFillTx/>
                <a:latin typeface="Raleway" pitchFamily="34"/>
                <a:cs typeface="Halant" pitchFamily="2"/>
              </a:rPr>
              <a:t>Fact-checking delayed spread response</a:t>
            </a:r>
          </a:p>
        </p:txBody>
      </p:sp>
      <p:cxnSp>
        <p:nvCxnSpPr>
          <p:cNvPr id="7" name="Straight Arrow Connector 11">
            <a:extLst>
              <a:ext uri="{FF2B5EF4-FFF2-40B4-BE49-F238E27FC236}">
                <a16:creationId xmlns:a16="http://schemas.microsoft.com/office/drawing/2014/main" id="{67BD1305-59ED-4FD2-A6ED-97B3E05EB5ED}"/>
              </a:ext>
            </a:extLst>
          </p:cNvPr>
          <p:cNvCxnSpPr/>
          <p:nvPr/>
        </p:nvCxnSpPr>
        <p:spPr>
          <a:xfrm>
            <a:off x="9685438" y="1984796"/>
            <a:ext cx="1772656" cy="268331"/>
          </a:xfrm>
          <a:prstGeom prst="straightConnector1">
            <a:avLst/>
          </a:prstGeom>
          <a:noFill/>
          <a:ln w="28575" cap="flat">
            <a:solidFill>
              <a:srgbClr val="6F2C98"/>
            </a:solidFill>
            <a:prstDash val="solid"/>
            <a:miter/>
            <a:tailEnd type="arrow"/>
          </a:ln>
        </p:spPr>
      </p:cxnSp>
      <p:sp>
        <p:nvSpPr>
          <p:cNvPr id="8" name="TextBox 12">
            <a:extLst>
              <a:ext uri="{FF2B5EF4-FFF2-40B4-BE49-F238E27FC236}">
                <a16:creationId xmlns:a16="http://schemas.microsoft.com/office/drawing/2014/main" id="{855F7EA4-1117-4C1D-A575-F401E7BA138F}"/>
              </a:ext>
            </a:extLst>
          </p:cNvPr>
          <p:cNvSpPr txBox="1"/>
          <p:nvPr/>
        </p:nvSpPr>
        <p:spPr>
          <a:xfrm>
            <a:off x="9818776" y="1672364"/>
            <a:ext cx="1639318" cy="577077"/>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61E64"/>
                </a:solidFill>
                <a:uFillTx/>
                <a:latin typeface="Raleway" pitchFamily="34"/>
                <a:cs typeface="Halant" pitchFamily="2"/>
              </a:rPr>
              <a:t>Downward misinformation spread trend </a:t>
            </a:r>
          </a:p>
        </p:txBody>
      </p:sp>
      <p:sp>
        <p:nvSpPr>
          <p:cNvPr id="12" name="Content Placeholder 2">
            <a:extLst>
              <a:ext uri="{FF2B5EF4-FFF2-40B4-BE49-F238E27FC236}">
                <a16:creationId xmlns:a16="http://schemas.microsoft.com/office/drawing/2014/main" id="{A08B07E3-CDEF-4239-BE12-3369BB42FC0D}"/>
              </a:ext>
            </a:extLst>
          </p:cNvPr>
          <p:cNvSpPr txBox="1">
            <a:spLocks noGrp="1"/>
          </p:cNvSpPr>
          <p:nvPr>
            <p:ph idx="4294967295"/>
          </p:nvPr>
        </p:nvSpPr>
        <p:spPr>
          <a:xfrm>
            <a:off x="843885" y="1415156"/>
            <a:ext cx="7901523" cy="4970462"/>
          </a:xfrm>
        </p:spPr>
        <p:txBody>
          <a:bodyPr>
            <a:normAutofit/>
          </a:bodyPr>
          <a:lstStyle/>
          <a:p>
            <a:pPr>
              <a:spcBef>
                <a:spcPts val="1200"/>
              </a:spcBef>
            </a:pPr>
            <a:r>
              <a:rPr lang="en-GB" sz="2000">
                <a:latin typeface="Raleway" pitchFamily="34"/>
                <a:cs typeface="Halant" pitchFamily="2"/>
              </a:rPr>
              <a:t>Our analysis confirms </a:t>
            </a:r>
            <a:r>
              <a:rPr lang="en-GB" sz="2000" b="1">
                <a:solidFill>
                  <a:srgbClr val="461E64"/>
                </a:solidFill>
                <a:latin typeface="Raleway" pitchFamily="34"/>
                <a:cs typeface="Halant" pitchFamily="2"/>
              </a:rPr>
              <a:t>that misinformation spread is inﬂuenced by fact-checking</a:t>
            </a:r>
            <a:r>
              <a:rPr lang="en-GB" sz="2000">
                <a:latin typeface="Raleway" pitchFamily="34"/>
                <a:cs typeface="Halant" pitchFamily="2"/>
              </a:rPr>
              <a:t>.</a:t>
            </a:r>
          </a:p>
          <a:p>
            <a:pPr lvl="0">
              <a:spcBef>
                <a:spcPts val="1200"/>
              </a:spcBef>
            </a:pPr>
            <a:endParaRPr lang="en-GB" sz="2000">
              <a:latin typeface="Raleway" pitchFamily="34"/>
            </a:endParaRPr>
          </a:p>
          <a:p>
            <a:pPr lvl="1">
              <a:spcBef>
                <a:spcPts val="1200"/>
              </a:spcBef>
            </a:pPr>
            <a:r>
              <a:rPr lang="en-GB" sz="2000">
                <a:latin typeface="Raleway" pitchFamily="34"/>
                <a:cs typeface="Halant" pitchFamily="2"/>
              </a:rPr>
              <a:t>Misinformation </a:t>
            </a:r>
            <a:r>
              <a:rPr lang="en-GB" sz="2000" b="1">
                <a:solidFill>
                  <a:srgbClr val="461E64"/>
                </a:solidFill>
                <a:latin typeface="Raleway" pitchFamily="34"/>
                <a:cs typeface="Halant" pitchFamily="2"/>
              </a:rPr>
              <a:t>spread can be predicted from fact-checking spread, </a:t>
            </a:r>
            <a:r>
              <a:rPr lang="en-GB" sz="2000" b="1" i="1">
                <a:solidFill>
                  <a:srgbClr val="461E64"/>
                </a:solidFill>
                <a:latin typeface="Raleway" pitchFamily="34"/>
                <a:cs typeface="Halant" pitchFamily="2"/>
              </a:rPr>
              <a:t>but not the other way round</a:t>
            </a:r>
            <a:endParaRPr lang="en-GB" sz="2000" b="1">
              <a:solidFill>
                <a:srgbClr val="461E64"/>
              </a:solidFill>
              <a:latin typeface="Raleway" pitchFamily="34"/>
              <a:cs typeface="Halant" pitchFamily="2"/>
            </a:endParaRPr>
          </a:p>
          <a:p>
            <a:pPr lvl="1">
              <a:spcBef>
                <a:spcPts val="1200"/>
              </a:spcBef>
            </a:pPr>
            <a:r>
              <a:rPr lang="en-GB" sz="2000" b="1">
                <a:solidFill>
                  <a:srgbClr val="461E64"/>
                </a:solidFill>
                <a:latin typeface="Raleway" pitchFamily="34"/>
                <a:cs typeface="Halant" pitchFamily="2"/>
              </a:rPr>
              <a:t>Fact-checking impulse generates a slow downward trend in misinformation spread</a:t>
            </a:r>
            <a:r>
              <a:rPr lang="en-GB" sz="2000">
                <a:latin typeface="Raleway" pitchFamily="34"/>
                <a:cs typeface="Halant" pitchFamily="2"/>
              </a:rPr>
              <a:t>.</a:t>
            </a:r>
          </a:p>
          <a:p>
            <a:pPr lvl="1">
              <a:spcBef>
                <a:spcPts val="1200"/>
              </a:spcBef>
            </a:pPr>
            <a:r>
              <a:rPr lang="en-GB" sz="2000" b="1">
                <a:solidFill>
                  <a:srgbClr val="461E64"/>
                </a:solidFill>
                <a:latin typeface="Raleway" pitchFamily="34"/>
                <a:cs typeface="Halant" pitchFamily="2"/>
              </a:rPr>
              <a:t>Misinformation impulse generates a delayed fact-checking spread response</a:t>
            </a:r>
            <a:r>
              <a:rPr lang="en-GB" sz="2000">
                <a:latin typeface="Raleway" pitchFamily="34"/>
                <a:cs typeface="Halant" pitchFamily="2"/>
              </a:rPr>
              <a:t>.</a:t>
            </a:r>
          </a:p>
          <a:p>
            <a:pPr lvl="1">
              <a:spcBef>
                <a:spcPts val="1200"/>
              </a:spcBef>
            </a:pPr>
            <a:endParaRPr lang="en-GB" sz="2000">
              <a:latin typeface="Raleway" pitchFamily="34"/>
              <a:cs typeface="Halant" pitchFamily="2"/>
            </a:endParaRPr>
          </a:p>
          <a:p>
            <a:pPr marL="457200" lvl="1" indent="0">
              <a:spcBef>
                <a:spcPts val="1200"/>
              </a:spcBef>
              <a:buNone/>
            </a:pPr>
            <a:endParaRPr lang="en-GB" sz="2000">
              <a:latin typeface="Raleway" pitchFamily="34"/>
            </a:endParaRPr>
          </a:p>
        </p:txBody>
      </p:sp>
      <p:sp>
        <p:nvSpPr>
          <p:cNvPr id="13" name="TextBox 21">
            <a:extLst>
              <a:ext uri="{FF2B5EF4-FFF2-40B4-BE49-F238E27FC236}">
                <a16:creationId xmlns:a16="http://schemas.microsoft.com/office/drawing/2014/main" id="{0472169A-4BF4-477B-B682-3FDE5B707BC3}"/>
              </a:ext>
            </a:extLst>
          </p:cNvPr>
          <p:cNvSpPr txBox="1"/>
          <p:nvPr/>
        </p:nvSpPr>
        <p:spPr>
          <a:xfrm>
            <a:off x="407045" y="337953"/>
            <a:ext cx="6631375"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72EDE6"/>
                </a:solidFill>
                <a:uFillTx/>
                <a:latin typeface="Poppins" pitchFamily="2"/>
                <a:cs typeface="Poppins" pitchFamily="2"/>
              </a:rPr>
              <a:t>Causality and Impulse Analysis </a:t>
            </a:r>
            <a:endParaRPr lang="en-GB" sz="3200" b="0" i="0" u="none" strike="noStrike" kern="1200" cap="none" spc="0" baseline="0">
              <a:solidFill>
                <a:srgbClr val="72EDE6"/>
              </a:solidFill>
              <a:uFillTx/>
              <a:latin typeface="Calibri"/>
            </a:endParaRPr>
          </a:p>
        </p:txBody>
      </p:sp>
    </p:spTree>
    <p:extLst>
      <p:ext uri="{BB962C8B-B14F-4D97-AF65-F5344CB8AC3E}">
        <p14:creationId xmlns:p14="http://schemas.microsoft.com/office/powerpoint/2010/main" val="1204957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739DD0FF-BE54-6D44-97A4-D5923A2A4BA2}"/>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65201" y="1600311"/>
            <a:ext cx="4720150" cy="790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 Teams&#10;&#10;Description automatically generated">
            <a:extLst>
              <a:ext uri="{FF2B5EF4-FFF2-40B4-BE49-F238E27FC236}">
                <a16:creationId xmlns:a16="http://schemas.microsoft.com/office/drawing/2014/main" id="{0758870E-64CC-774A-90A3-36274F034C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60564" y="763885"/>
            <a:ext cx="4185530" cy="2458999"/>
          </a:xfrm>
          <a:prstGeom prst="rect">
            <a:avLst/>
          </a:prstGeom>
        </p:spPr>
      </p:pic>
      <p:pic>
        <p:nvPicPr>
          <p:cNvPr id="7" name="Picture 6" descr="Chart, treemap chart&#10;&#10;Description automatically generated">
            <a:extLst>
              <a:ext uri="{FF2B5EF4-FFF2-40B4-BE49-F238E27FC236}">
                <a16:creationId xmlns:a16="http://schemas.microsoft.com/office/drawing/2014/main" id="{442BEDD3-4E9F-C34E-95BF-EE40E2A0BC7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5201" y="3966939"/>
            <a:ext cx="4733982" cy="1798913"/>
          </a:xfrm>
          <a:prstGeom prst="rect">
            <a:avLst/>
          </a:prstGeom>
        </p:spPr>
      </p:pic>
      <p:pic>
        <p:nvPicPr>
          <p:cNvPr id="9" name="Picture 8" descr="Chart, treemap chart&#10;&#10;Description automatically generated">
            <a:extLst>
              <a:ext uri="{FF2B5EF4-FFF2-40B4-BE49-F238E27FC236}">
                <a16:creationId xmlns:a16="http://schemas.microsoft.com/office/drawing/2014/main" id="{11143188-2BAF-B740-9000-2CE701A591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58123" y="3966940"/>
            <a:ext cx="4797099" cy="1798912"/>
          </a:xfrm>
          <a:prstGeom prst="rect">
            <a:avLst/>
          </a:prstGeom>
        </p:spPr>
      </p:pic>
      <p:pic>
        <p:nvPicPr>
          <p:cNvPr id="3" name="Picture 2">
            <a:extLst>
              <a:ext uri="{FF2B5EF4-FFF2-40B4-BE49-F238E27FC236}">
                <a16:creationId xmlns:a16="http://schemas.microsoft.com/office/drawing/2014/main" id="{75BCC949-92D7-ED4B-BBE8-FAB02A85935A}"/>
              </a:ext>
            </a:extLst>
          </p:cNvPr>
          <p:cNvPicPr>
            <a:picLocks noChangeAspect="1"/>
          </p:cNvPicPr>
          <p:nvPr/>
        </p:nvPicPr>
        <p:blipFill>
          <a:blip r:embed="rId6"/>
          <a:stretch>
            <a:fillRect/>
          </a:stretch>
        </p:blipFill>
        <p:spPr>
          <a:xfrm>
            <a:off x="10402724" y="6186791"/>
            <a:ext cx="1678868" cy="515296"/>
          </a:xfrm>
          <a:prstGeom prst="rect">
            <a:avLst/>
          </a:prstGeom>
        </p:spPr>
      </p:pic>
    </p:spTree>
    <p:extLst>
      <p:ext uri="{BB962C8B-B14F-4D97-AF65-F5344CB8AC3E}">
        <p14:creationId xmlns:p14="http://schemas.microsoft.com/office/powerpoint/2010/main" val="3996545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Joint results (highlights)</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355168" y="1823351"/>
            <a:ext cx="1676832" cy="1297386"/>
          </a:xfrm>
        </p:spPr>
        <p:txBody>
          <a:bodyPr>
            <a:normAutofit/>
          </a:bodyPr>
          <a:lstStyle/>
          <a:p>
            <a:r>
              <a:rPr lang="en-US" b="1" spc="270"/>
              <a:t>HERoS Rapid Response Phase</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t>HERoS consortium</a:t>
            </a:r>
          </a:p>
        </p:txBody>
      </p:sp>
      <p:sp>
        <p:nvSpPr>
          <p:cNvPr id="25" name="Text Placeholder 2">
            <a:extLst>
              <a:ext uri="{FF2B5EF4-FFF2-40B4-BE49-F238E27FC236}">
                <a16:creationId xmlns:a16="http://schemas.microsoft.com/office/drawing/2014/main" id="{6AC5862D-B4B3-422D-A1B2-4BF3D88C748D}"/>
              </a:ext>
            </a:extLst>
          </p:cNvPr>
          <p:cNvSpPr>
            <a:spLocks noGrp="1"/>
          </p:cNvSpPr>
          <p:nvPr>
            <p:ph type="body" sz="quarter" idx="11"/>
          </p:nvPr>
        </p:nvSpPr>
        <p:spPr>
          <a:xfrm>
            <a:off x="1912531" y="1705706"/>
            <a:ext cx="10067471" cy="3780649"/>
          </a:xfrm>
        </p:spPr>
        <p:txBody>
          <a:bodyPr>
            <a:normAutofit/>
          </a:bodyPr>
          <a:lstStyle/>
          <a:p>
            <a:pPr marL="514350" lvl="1" indent="-514350">
              <a:buFont typeface="+mj-lt"/>
              <a:buAutoNum type="arabicPeriod"/>
            </a:pPr>
            <a:r>
              <a:rPr lang="en-US" sz="2800"/>
              <a:t>Effectiveness of policies that reduce social interaction (D1.1, D2.1, D2.2)</a:t>
            </a:r>
          </a:p>
          <a:p>
            <a:pPr marL="514350" lvl="1" indent="-514350">
              <a:buFont typeface="+mj-lt"/>
              <a:buAutoNum type="arabicPeriod"/>
            </a:pPr>
            <a:r>
              <a:rPr lang="en-US" sz="2800"/>
              <a:t>Two-edged sword of stopping air transportation: reduced spread (D2.2) but large gaps in medical supply chains (D3.1)</a:t>
            </a:r>
          </a:p>
          <a:p>
            <a:pPr marL="514350" lvl="1" indent="-514350">
              <a:buFont typeface="+mj-lt"/>
              <a:buAutoNum type="arabicPeriod"/>
            </a:pPr>
            <a:r>
              <a:rPr lang="en-US" sz="2800"/>
              <a:t>Local capacity constraints of ICU doctors and nurses, not just materials (D2.2, D3.1)</a:t>
            </a:r>
          </a:p>
        </p:txBody>
      </p:sp>
    </p:spTree>
    <p:extLst>
      <p:ext uri="{BB962C8B-B14F-4D97-AF65-F5344CB8AC3E}">
        <p14:creationId xmlns:p14="http://schemas.microsoft.com/office/powerpoint/2010/main" val="2458522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1B8443-B5F0-B345-9F8B-B6F2F07929A4}"/>
              </a:ext>
            </a:extLst>
          </p:cNvPr>
          <p:cNvSpPr txBox="1"/>
          <p:nvPr/>
        </p:nvSpPr>
        <p:spPr>
          <a:xfrm>
            <a:off x="4239492" y="1282535"/>
            <a:ext cx="3526970" cy="584775"/>
          </a:xfrm>
          <a:prstGeom prst="rect">
            <a:avLst/>
          </a:prstGeom>
          <a:noFill/>
        </p:spPr>
        <p:txBody>
          <a:bodyPr wrap="square" rtlCol="0">
            <a:spAutoFit/>
          </a:bodyPr>
          <a:lstStyle/>
          <a:p>
            <a:pPr algn="ctr"/>
            <a:r>
              <a:rPr lang="en-US" sz="3200" b="1">
                <a:solidFill>
                  <a:schemeClr val="bg1"/>
                </a:solidFill>
              </a:rPr>
              <a:t>Questions</a:t>
            </a:r>
            <a:r>
              <a:rPr lang="en-US" sz="3200">
                <a:solidFill>
                  <a:schemeClr val="bg1"/>
                </a:solidFill>
              </a:rPr>
              <a:t> </a:t>
            </a:r>
          </a:p>
        </p:txBody>
      </p:sp>
    </p:spTree>
    <p:extLst>
      <p:ext uri="{BB962C8B-B14F-4D97-AF65-F5344CB8AC3E}">
        <p14:creationId xmlns:p14="http://schemas.microsoft.com/office/powerpoint/2010/main" val="152223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8" y="787061"/>
            <a:ext cx="11201832" cy="876639"/>
          </a:xfrm>
        </p:spPr>
        <p:txBody>
          <a:bodyPr/>
          <a:lstStyle/>
          <a:p>
            <a:r>
              <a:rPr lang="en-US" spc="270"/>
              <a:t>HERoS/D1.1 Objectives and methods</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824181" y="1502141"/>
            <a:ext cx="9993745" cy="5037203"/>
          </a:xfrm>
        </p:spPr>
        <p:txBody>
          <a:bodyPr>
            <a:normAutofit fontScale="92500" lnSpcReduction="10000"/>
          </a:bodyPr>
          <a:lstStyle/>
          <a:p>
            <a:pPr marL="0" lvl="1"/>
            <a:r>
              <a:rPr lang="en-US" sz="2800" u="sng"/>
              <a:t>Objective</a:t>
            </a:r>
            <a:r>
              <a:rPr lang="en-US" sz="2800"/>
              <a:t>: </a:t>
            </a:r>
            <a:r>
              <a:rPr lang="en-GB" sz="2800"/>
              <a:t>to provide a Governance Framework to analyse workflows, processes, coordination structures and governance arrangements in the response to Covid-19 and to learn from it. </a:t>
            </a:r>
          </a:p>
          <a:p>
            <a:pPr marL="0" lvl="1"/>
            <a:endParaRPr lang="en-GB" sz="2800"/>
          </a:p>
          <a:p>
            <a:pPr marL="0" lvl="1"/>
            <a:r>
              <a:rPr lang="en-GB" sz="2800" u="sng"/>
              <a:t>Overall questions</a:t>
            </a:r>
            <a:r>
              <a:rPr lang="en-GB" sz="2800"/>
              <a:t>: How did various formal and informal stakeholders </a:t>
            </a:r>
            <a:r>
              <a:rPr lang="en-GB" sz="2800" b="1"/>
              <a:t>govern</a:t>
            </a:r>
            <a:r>
              <a:rPr lang="en-GB" sz="2800"/>
              <a:t> the COVID-19 crisis situation over time? How did they collectively </a:t>
            </a:r>
            <a:r>
              <a:rPr lang="en-GB" sz="2800" b="1"/>
              <a:t>make sense </a:t>
            </a:r>
            <a:r>
              <a:rPr lang="en-GB" sz="2800"/>
              <a:t>of the evolving situation and make joint decisions? How did the involved agencies </a:t>
            </a:r>
            <a:r>
              <a:rPr lang="en-GB" sz="2800" b="1"/>
              <a:t>collaborate and coordinate</a:t>
            </a:r>
            <a:r>
              <a:rPr lang="en-GB" sz="2800"/>
              <a:t> their activities?</a:t>
            </a:r>
            <a:endParaRPr lang="en-US" sz="2800"/>
          </a:p>
          <a:p>
            <a:pPr lvl="1"/>
            <a:endParaRPr lang="en-US" sz="2800"/>
          </a:p>
          <a:p>
            <a:r>
              <a:rPr lang="en-US" sz="2800" u="sng">
                <a:latin typeface="Tahoma" panose="020B0604030504040204" pitchFamily="34" charset="0"/>
              </a:rPr>
              <a:t>Methods</a:t>
            </a:r>
            <a:r>
              <a:rPr lang="en-US" sz="2800">
                <a:latin typeface="Tahoma" panose="020B0604030504040204" pitchFamily="34" charset="0"/>
              </a:rPr>
              <a:t>: </a:t>
            </a:r>
            <a:r>
              <a:rPr lang="en-GB" sz="2800">
                <a:latin typeface="Tahoma" panose="020B0604030504040204" pitchFamily="34" charset="0"/>
              </a:rPr>
              <a:t>the Governance Framework relies on a grounded theory informed methodological approach, which synthesizes and interprets evidence from published literature, as well as secondary sources and primary data sources</a:t>
            </a:r>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t>Vrije Universiteit Amsterdam</a:t>
            </a:r>
            <a:endParaRPr lang="en-GB" b="1"/>
          </a:p>
        </p:txBody>
      </p:sp>
    </p:spTree>
    <p:extLst>
      <p:ext uri="{BB962C8B-B14F-4D97-AF65-F5344CB8AC3E}">
        <p14:creationId xmlns:p14="http://schemas.microsoft.com/office/powerpoint/2010/main" val="265981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7" y="787061"/>
            <a:ext cx="11670577" cy="876639"/>
          </a:xfrm>
        </p:spPr>
        <p:txBody>
          <a:bodyPr/>
          <a:lstStyle/>
          <a:p>
            <a:r>
              <a:rPr lang="en-US" spc="270"/>
              <a:t>HERoS/D1.1 Crisis Governance Framework </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2128981" y="1697260"/>
            <a:ext cx="9425709" cy="4524586"/>
          </a:xfrm>
        </p:spPr>
        <p:txBody>
          <a:bodyPr>
            <a:normAutofit/>
          </a:bodyPr>
          <a:lstStyle/>
          <a:p>
            <a:pPr marL="0" lvl="1"/>
            <a:endParaRPr lang="en-US" sz="2800"/>
          </a:p>
          <a:p>
            <a:pPr marL="514350" lvl="1" indent="-514350">
              <a:buAutoNum type="arabicParenR"/>
            </a:pPr>
            <a:r>
              <a:rPr lang="en-GB" sz="2800" u="sng"/>
              <a:t>wicked problem</a:t>
            </a:r>
            <a:r>
              <a:rPr lang="en-GB" sz="2800"/>
              <a:t>: a complex and dynamic societal challenge for which there is no single and widely accepted solution</a:t>
            </a:r>
          </a:p>
          <a:p>
            <a:pPr marL="514350" lvl="1" indent="-514350">
              <a:buAutoNum type="arabicParenR"/>
            </a:pPr>
            <a:endParaRPr lang="en-GB" sz="2800"/>
          </a:p>
          <a:p>
            <a:pPr marL="514350" lvl="1" indent="-514350">
              <a:buAutoNum type="arabicParenR"/>
            </a:pPr>
            <a:r>
              <a:rPr lang="en-GB" sz="2800" u="sng"/>
              <a:t>slow‐burning crisis</a:t>
            </a:r>
            <a:r>
              <a:rPr lang="en-GB" sz="2800"/>
              <a:t>: it has a long incubation time and may continue long after the “hot phase” of the crisis is over. There is no clear beginning or end. The crisis can remain undefined for a long time.</a:t>
            </a:r>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t>Vrije Universiteit Amsterdam</a:t>
            </a:r>
            <a:endParaRPr lang="en-GB" b="1"/>
          </a:p>
        </p:txBody>
      </p:sp>
    </p:spTree>
    <p:extLst>
      <p:ext uri="{BB962C8B-B14F-4D97-AF65-F5344CB8AC3E}">
        <p14:creationId xmlns:p14="http://schemas.microsoft.com/office/powerpoint/2010/main" val="844605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7" y="702684"/>
            <a:ext cx="11670577" cy="876639"/>
          </a:xfrm>
        </p:spPr>
        <p:txBody>
          <a:bodyPr/>
          <a:lstStyle/>
          <a:p>
            <a:r>
              <a:rPr lang="en-US" spc="270"/>
              <a:t>HERoS/D1.1 Crisis Governance Framework </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17536125"/>
              </p:ext>
            </p:extLst>
          </p:nvPr>
        </p:nvGraphicFramePr>
        <p:xfrm>
          <a:off x="2161310" y="1457797"/>
          <a:ext cx="9656616" cy="3919451"/>
        </p:xfrm>
        <a:graphic>
          <a:graphicData uri="http://schemas.openxmlformats.org/drawingml/2006/table">
            <a:tbl>
              <a:tblPr/>
              <a:tblGrid>
                <a:gridCol w="1869284">
                  <a:extLst>
                    <a:ext uri="{9D8B030D-6E8A-4147-A177-3AD203B41FA5}">
                      <a16:colId xmlns:a16="http://schemas.microsoft.com/office/drawing/2014/main" val="415884991"/>
                    </a:ext>
                  </a:extLst>
                </a:gridCol>
                <a:gridCol w="2036076">
                  <a:extLst>
                    <a:ext uri="{9D8B030D-6E8A-4147-A177-3AD203B41FA5}">
                      <a16:colId xmlns:a16="http://schemas.microsoft.com/office/drawing/2014/main" val="2926465247"/>
                    </a:ext>
                  </a:extLst>
                </a:gridCol>
                <a:gridCol w="2721550">
                  <a:extLst>
                    <a:ext uri="{9D8B030D-6E8A-4147-A177-3AD203B41FA5}">
                      <a16:colId xmlns:a16="http://schemas.microsoft.com/office/drawing/2014/main" val="2821661417"/>
                    </a:ext>
                  </a:extLst>
                </a:gridCol>
                <a:gridCol w="3029706">
                  <a:extLst>
                    <a:ext uri="{9D8B030D-6E8A-4147-A177-3AD203B41FA5}">
                      <a16:colId xmlns:a16="http://schemas.microsoft.com/office/drawing/2014/main" val="2432230791"/>
                    </a:ext>
                  </a:extLst>
                </a:gridCol>
              </a:tblGrid>
              <a:tr h="655125">
                <a:tc>
                  <a:txBody>
                    <a:bodyPr/>
                    <a:lstStyle/>
                    <a:p>
                      <a:pPr>
                        <a:lnSpc>
                          <a:spcPct val="115000"/>
                        </a:lnSpc>
                        <a:spcAft>
                          <a:spcPts val="300"/>
                        </a:spcAft>
                      </a:pPr>
                      <a:r>
                        <a:rPr lang="en-US" sz="1100">
                          <a:effectLst/>
                          <a:latin typeface="Century Gothic" panose="020B0502020202020204" pitchFamily="34" charset="0"/>
                          <a:ea typeface="Century Gothic" panose="020B0502020202020204" pitchFamily="34" charset="0"/>
                          <a:cs typeface="Century Gothic" panose="020B0502020202020204" pitchFamily="34"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gridSpan="3">
                  <a:txBody>
                    <a:bodyPr/>
                    <a:lstStyle/>
                    <a:p>
                      <a:pPr algn="ctr">
                        <a:lnSpc>
                          <a:spcPct val="115000"/>
                        </a:lnSpc>
                        <a:spcBef>
                          <a:spcPts val="1000"/>
                        </a:spcBef>
                        <a:spcAft>
                          <a:spcPts val="300"/>
                        </a:spcAft>
                      </a:pPr>
                      <a:r>
                        <a:rPr lang="en-US" sz="2000" b="1">
                          <a:effectLst/>
                          <a:latin typeface="Arial" panose="020B0604020202020204" pitchFamily="34" charset="0"/>
                          <a:ea typeface="Arial" panose="020B0604020202020204" pitchFamily="34" charset="0"/>
                          <a:cs typeface="Times New Roman" panose="02020603050405020304" pitchFamily="18" charset="0"/>
                        </a:rPr>
                        <a:t>Whole-of-Society </a:t>
                      </a:r>
                      <a:r>
                        <a:rPr lang="en-US"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COVID-19 Crisis Governance Framework</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181066755"/>
                  </a:ext>
                </a:extLst>
              </a:tr>
              <a:tr h="709357">
                <a:tc>
                  <a:txBody>
                    <a:bodyPr/>
                    <a:lstStyle/>
                    <a:p>
                      <a:pPr algn="just">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States and Institutions</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Networks of Organizations  </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Resilience and Participation</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34831544"/>
                  </a:ext>
                </a:extLst>
              </a:tr>
              <a:tr h="578683">
                <a:tc>
                  <a:txBody>
                    <a:bodyPr/>
                    <a:lstStyle/>
                    <a:p>
                      <a:pPr algn="just">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Alignment processes</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boundary work</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coordination by mutual adjustment</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deliberative, consensus-oriented</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63201751"/>
                  </a:ext>
                </a:extLst>
              </a:tr>
              <a:tr h="641587">
                <a:tc>
                  <a:txBody>
                    <a:bodyPr/>
                    <a:lstStyle/>
                    <a:p>
                      <a:pPr algn="just">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Primary focus</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formal decision-making</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orchestration via linkages</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collective ownership</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461603"/>
                  </a:ext>
                </a:extLst>
              </a:tr>
              <a:tr h="578683">
                <a:tc>
                  <a:txBody>
                    <a:bodyPr/>
                    <a:lstStyle/>
                    <a:p>
                      <a:pPr>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Form of influence</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bureaucratic</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negotiation</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emergent</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649501631"/>
                  </a:ext>
                </a:extLst>
              </a:tr>
              <a:tr h="460745">
                <a:tc>
                  <a:txBody>
                    <a:bodyPr/>
                    <a:lstStyle/>
                    <a:p>
                      <a:pPr algn="just">
                        <a:lnSpc>
                          <a:spcPct val="115000"/>
                        </a:lnSpc>
                        <a:spcAft>
                          <a:spcPts val="300"/>
                        </a:spcAft>
                      </a:pPr>
                      <a:r>
                        <a:rPr lang="en-US" sz="2000" b="1">
                          <a:effectLst/>
                          <a:latin typeface="Calibri" panose="020F0502020204030204" pitchFamily="34" charset="0"/>
                          <a:ea typeface="Calibri" panose="020F0502020204030204" pitchFamily="34" charset="0"/>
                          <a:cs typeface="Arial" panose="020B0604020202020204" pitchFamily="34" charset="0"/>
                        </a:rPr>
                        <a:t>Communication</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hierarchical </a:t>
                      </a:r>
                    </a:p>
                    <a:p>
                      <a:pPr>
                        <a:lnSpc>
                          <a:spcPct val="107000"/>
                        </a:lnSpc>
                        <a:spcAft>
                          <a:spcPts val="800"/>
                        </a:spcAft>
                      </a:pP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mutual understanding</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nSpc>
                          <a:spcPct val="107000"/>
                        </a:lnSpc>
                        <a:spcAft>
                          <a:spcPts val="800"/>
                        </a:spcAft>
                      </a:pPr>
                      <a:r>
                        <a:rPr lang="en-US" sz="2000">
                          <a:effectLst/>
                          <a:latin typeface="Calibri" panose="020F0502020204030204" pitchFamily="34" charset="0"/>
                          <a:ea typeface="Calibri" panose="020F0502020204030204" pitchFamily="34" charset="0"/>
                          <a:cs typeface="Times New Roman" panose="02020603050405020304" pitchFamily="18" charset="0"/>
                        </a:rPr>
                        <a:t>reciprocal</a:t>
                      </a:r>
                      <a:endParaRPr lang="nl-NL"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87067546"/>
                  </a:ext>
                </a:extLst>
              </a:tr>
            </a:tbl>
          </a:graphicData>
        </a:graphic>
      </p:graphicFrame>
      <p:sp>
        <p:nvSpPr>
          <p:cNvPr id="3" name="Rectangle 2"/>
          <p:cNvSpPr/>
          <p:nvPr/>
        </p:nvSpPr>
        <p:spPr>
          <a:xfrm>
            <a:off x="2161310" y="5751589"/>
            <a:ext cx="9088580" cy="707886"/>
          </a:xfrm>
          <a:prstGeom prst="rect">
            <a:avLst/>
          </a:prstGeom>
        </p:spPr>
        <p:txBody>
          <a:bodyPr wrap="square">
            <a:spAutoFit/>
          </a:bodyPr>
          <a:lstStyle/>
          <a:p>
            <a:r>
              <a:rPr lang="en-GB" sz="2000">
                <a:solidFill>
                  <a:srgbClr val="002060"/>
                </a:solidFill>
                <a:latin typeface="Calibri" panose="020F0502020204030204" pitchFamily="34" charset="0"/>
              </a:rPr>
              <a:t>We highlight the importance of </a:t>
            </a:r>
            <a:r>
              <a:rPr lang="en-GB" sz="2000" b="1">
                <a:solidFill>
                  <a:srgbClr val="002060"/>
                </a:solidFill>
                <a:latin typeface="Calibri" panose="020F0502020204030204" pitchFamily="34" charset="0"/>
              </a:rPr>
              <a:t>transparency</a:t>
            </a:r>
            <a:r>
              <a:rPr lang="en-GB" sz="2000">
                <a:solidFill>
                  <a:srgbClr val="002060"/>
                </a:solidFill>
                <a:latin typeface="Calibri" panose="020F0502020204030204" pitchFamily="34" charset="0"/>
              </a:rPr>
              <a:t>, </a:t>
            </a:r>
            <a:r>
              <a:rPr lang="en-GB" sz="2000" b="1">
                <a:solidFill>
                  <a:srgbClr val="002060"/>
                </a:solidFill>
                <a:latin typeface="Calibri" panose="020F0502020204030204" pitchFamily="34" charset="0"/>
              </a:rPr>
              <a:t>accountability</a:t>
            </a:r>
            <a:r>
              <a:rPr lang="en-GB" sz="2000">
                <a:solidFill>
                  <a:srgbClr val="002060"/>
                </a:solidFill>
                <a:latin typeface="Calibri" panose="020F0502020204030204" pitchFamily="34" charset="0"/>
              </a:rPr>
              <a:t>, </a:t>
            </a:r>
            <a:r>
              <a:rPr lang="en-GB" sz="2000" b="1">
                <a:solidFill>
                  <a:srgbClr val="002060"/>
                </a:solidFill>
                <a:latin typeface="Calibri" panose="020F0502020204030204" pitchFamily="34" charset="0"/>
              </a:rPr>
              <a:t>predictability </a:t>
            </a:r>
            <a:r>
              <a:rPr lang="en-GB" sz="2000">
                <a:solidFill>
                  <a:srgbClr val="002060"/>
                </a:solidFill>
                <a:latin typeface="Calibri" panose="020F0502020204030204" pitchFamily="34" charset="0"/>
              </a:rPr>
              <a:t>and the need to create a </a:t>
            </a:r>
            <a:r>
              <a:rPr lang="en-GB" sz="2000" b="1">
                <a:solidFill>
                  <a:srgbClr val="002060"/>
                </a:solidFill>
                <a:latin typeface="Calibri" panose="020F0502020204030204" pitchFamily="34" charset="0"/>
              </a:rPr>
              <a:t>shared understanding </a:t>
            </a:r>
            <a:r>
              <a:rPr lang="en-GB" sz="2000">
                <a:solidFill>
                  <a:srgbClr val="002060"/>
                </a:solidFill>
                <a:latin typeface="Calibri" panose="020F0502020204030204" pitchFamily="34" charset="0"/>
              </a:rPr>
              <a:t>among interdependent and interacting actors </a:t>
            </a:r>
            <a:endParaRPr lang="nl-NL" sz="2000">
              <a:solidFill>
                <a:srgbClr val="002060"/>
              </a:solidFill>
            </a:endParaRPr>
          </a:p>
        </p:txBody>
      </p:sp>
    </p:spTree>
    <p:extLst>
      <p:ext uri="{BB962C8B-B14F-4D97-AF65-F5344CB8AC3E}">
        <p14:creationId xmlns:p14="http://schemas.microsoft.com/office/powerpoint/2010/main" val="195955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7" y="787061"/>
            <a:ext cx="11670577" cy="876639"/>
          </a:xfrm>
        </p:spPr>
        <p:txBody>
          <a:bodyPr/>
          <a:lstStyle/>
          <a:p>
            <a:r>
              <a:rPr lang="en-US" spc="270"/>
              <a:t>HERoS/D1.1     Emergent Organizations</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5173807" y="1663700"/>
            <a:ext cx="6610350" cy="4410075"/>
          </a:xfrm>
          <a:prstGeom prst="rect">
            <a:avLst/>
          </a:prstGeom>
        </p:spPr>
      </p:pic>
      <p:pic>
        <p:nvPicPr>
          <p:cNvPr id="6" name="Picture 5"/>
          <p:cNvPicPr>
            <a:picLocks noChangeAspect="1"/>
          </p:cNvPicPr>
          <p:nvPr/>
        </p:nvPicPr>
        <p:blipFill>
          <a:blip r:embed="rId3"/>
          <a:stretch>
            <a:fillRect/>
          </a:stretch>
        </p:blipFill>
        <p:spPr>
          <a:xfrm>
            <a:off x="2421946" y="1586219"/>
            <a:ext cx="2581275" cy="1771650"/>
          </a:xfrm>
          <a:prstGeom prst="rect">
            <a:avLst/>
          </a:prstGeom>
        </p:spPr>
      </p:pic>
      <p:pic>
        <p:nvPicPr>
          <p:cNvPr id="8" name="Picture 7"/>
          <p:cNvPicPr>
            <a:picLocks noChangeAspect="1"/>
          </p:cNvPicPr>
          <p:nvPr/>
        </p:nvPicPr>
        <p:blipFill>
          <a:blip r:embed="rId4"/>
          <a:stretch>
            <a:fillRect/>
          </a:stretch>
        </p:blipFill>
        <p:spPr>
          <a:xfrm>
            <a:off x="831273" y="3287574"/>
            <a:ext cx="4158311" cy="2598944"/>
          </a:xfrm>
          <a:prstGeom prst="rect">
            <a:avLst/>
          </a:prstGeom>
        </p:spPr>
      </p:pic>
      <p:sp>
        <p:nvSpPr>
          <p:cNvPr id="7" name="TextBox 6"/>
          <p:cNvSpPr txBox="1"/>
          <p:nvPr/>
        </p:nvSpPr>
        <p:spPr>
          <a:xfrm>
            <a:off x="2975833" y="6226757"/>
            <a:ext cx="5813194" cy="400110"/>
          </a:xfrm>
          <a:prstGeom prst="rect">
            <a:avLst/>
          </a:prstGeom>
          <a:noFill/>
        </p:spPr>
        <p:txBody>
          <a:bodyPr wrap="none" rtlCol="0">
            <a:spAutoFit/>
          </a:bodyPr>
          <a:lstStyle/>
          <a:p>
            <a:r>
              <a:rPr lang="en-US" sz="2000">
                <a:solidFill>
                  <a:srgbClr val="002060"/>
                </a:solidFill>
              </a:rPr>
              <a:t>Social entrepreneurial actions in response to COVID19</a:t>
            </a:r>
            <a:endParaRPr lang="nl-NL" sz="2000">
              <a:solidFill>
                <a:srgbClr val="002060"/>
              </a:solidFill>
            </a:endParaRPr>
          </a:p>
        </p:txBody>
      </p:sp>
    </p:spTree>
    <p:extLst>
      <p:ext uri="{BB962C8B-B14F-4D97-AF65-F5344CB8AC3E}">
        <p14:creationId xmlns:p14="http://schemas.microsoft.com/office/powerpoint/2010/main" val="196030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7" y="787061"/>
            <a:ext cx="11670577" cy="876639"/>
          </a:xfrm>
        </p:spPr>
        <p:txBody>
          <a:bodyPr/>
          <a:lstStyle/>
          <a:p>
            <a:r>
              <a:rPr lang="en-US" spc="270"/>
              <a:t>HERoS/D1.1   Resilience and Participation</a:t>
            </a:r>
            <a:endParaRPr lang="en-US"/>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sp>
        <p:nvSpPr>
          <p:cNvPr id="5" name="Footer Placeholder 3">
            <a:extLst>
              <a:ext uri="{FF2B5EF4-FFF2-40B4-BE49-F238E27FC236}">
                <a16:creationId xmlns:a16="http://schemas.microsoft.com/office/drawing/2014/main" id="{570267F1-21E7-1248-A744-12D8E4A5C751}"/>
              </a:ext>
            </a:extLst>
          </p:cNvPr>
          <p:cNvSpPr txBox="1">
            <a:spLocks/>
          </p:cNvSpPr>
          <p:nvPr/>
        </p:nvSpPr>
        <p:spPr>
          <a:xfrm>
            <a:off x="415768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t>Vrije Universiteit Amsterdam</a:t>
            </a:r>
            <a:endParaRPr lang="en-GB" b="1"/>
          </a:p>
        </p:txBody>
      </p:sp>
      <p:pic>
        <p:nvPicPr>
          <p:cNvPr id="3" name="Picture 2"/>
          <p:cNvPicPr>
            <a:picLocks noChangeAspect="1"/>
          </p:cNvPicPr>
          <p:nvPr/>
        </p:nvPicPr>
        <p:blipFill>
          <a:blip r:embed="rId2"/>
          <a:stretch>
            <a:fillRect/>
          </a:stretch>
        </p:blipFill>
        <p:spPr>
          <a:xfrm>
            <a:off x="7210300" y="2111825"/>
            <a:ext cx="4840363" cy="3229429"/>
          </a:xfrm>
          <a:prstGeom prst="rect">
            <a:avLst/>
          </a:prstGeom>
        </p:spPr>
      </p:pic>
      <p:pic>
        <p:nvPicPr>
          <p:cNvPr id="7" name="Picture 6"/>
          <p:cNvPicPr>
            <a:picLocks noChangeAspect="1"/>
          </p:cNvPicPr>
          <p:nvPr/>
        </p:nvPicPr>
        <p:blipFill>
          <a:blip r:embed="rId3"/>
          <a:stretch>
            <a:fillRect/>
          </a:stretch>
        </p:blipFill>
        <p:spPr>
          <a:xfrm>
            <a:off x="2122385" y="2111825"/>
            <a:ext cx="4760686" cy="3229429"/>
          </a:xfrm>
          <a:prstGeom prst="rect">
            <a:avLst/>
          </a:prstGeom>
        </p:spPr>
      </p:pic>
      <p:sp>
        <p:nvSpPr>
          <p:cNvPr id="8" name="TextBox 7"/>
          <p:cNvSpPr txBox="1"/>
          <p:nvPr/>
        </p:nvSpPr>
        <p:spPr>
          <a:xfrm>
            <a:off x="2798618" y="5387136"/>
            <a:ext cx="7946214" cy="461665"/>
          </a:xfrm>
          <a:prstGeom prst="rect">
            <a:avLst/>
          </a:prstGeom>
          <a:noFill/>
        </p:spPr>
        <p:txBody>
          <a:bodyPr wrap="none" rtlCol="0">
            <a:spAutoFit/>
          </a:bodyPr>
          <a:lstStyle/>
          <a:p>
            <a:r>
              <a:rPr lang="en-US" sz="2400">
                <a:solidFill>
                  <a:srgbClr val="002060"/>
                </a:solidFill>
              </a:rPr>
              <a:t>Provision of free meals by volunteers in Rome and Amsterdam</a:t>
            </a:r>
            <a:endParaRPr lang="nl-NL" sz="2400">
              <a:solidFill>
                <a:srgbClr val="002060"/>
              </a:solidFill>
            </a:endParaRPr>
          </a:p>
        </p:txBody>
      </p:sp>
    </p:spTree>
    <p:extLst>
      <p:ext uri="{BB962C8B-B14F-4D97-AF65-F5344CB8AC3E}">
        <p14:creationId xmlns:p14="http://schemas.microsoft.com/office/powerpoint/2010/main" val="334099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4A521-B401-FD43-8AA2-764B7B38B020}"/>
              </a:ext>
            </a:extLst>
          </p:cNvPr>
          <p:cNvSpPr>
            <a:spLocks noGrp="1"/>
          </p:cNvSpPr>
          <p:nvPr>
            <p:ph type="body" sz="quarter" idx="10"/>
          </p:nvPr>
        </p:nvSpPr>
        <p:spPr>
          <a:xfrm>
            <a:off x="355167" y="748079"/>
            <a:ext cx="11670577" cy="876639"/>
          </a:xfrm>
        </p:spPr>
        <p:txBody>
          <a:bodyPr/>
          <a:lstStyle/>
          <a:p>
            <a:r>
              <a:rPr lang="en-US" spc="270"/>
              <a:t>HERoS/D1.1 Crisis Governance Framework </a:t>
            </a:r>
            <a:endParaRPr lang="en-US"/>
          </a:p>
        </p:txBody>
      </p:sp>
      <p:sp>
        <p:nvSpPr>
          <p:cNvPr id="3" name="Text Placeholder 2">
            <a:extLst>
              <a:ext uri="{FF2B5EF4-FFF2-40B4-BE49-F238E27FC236}">
                <a16:creationId xmlns:a16="http://schemas.microsoft.com/office/drawing/2014/main" id="{FF6B6C36-FAB4-EE43-B676-707CF6A5ABF9}"/>
              </a:ext>
            </a:extLst>
          </p:cNvPr>
          <p:cNvSpPr>
            <a:spLocks noGrp="1"/>
          </p:cNvSpPr>
          <p:nvPr>
            <p:ph type="body" sz="quarter" idx="11"/>
          </p:nvPr>
        </p:nvSpPr>
        <p:spPr>
          <a:xfrm>
            <a:off x="1824181" y="1502141"/>
            <a:ext cx="9993745" cy="5023349"/>
          </a:xfrm>
        </p:spPr>
        <p:txBody>
          <a:bodyPr>
            <a:normAutofit fontScale="92500"/>
          </a:bodyPr>
          <a:lstStyle/>
          <a:p>
            <a:pPr marL="0" lvl="1"/>
            <a:r>
              <a:rPr lang="en-GB" sz="2800"/>
              <a:t>Main lessons learned and recommendations</a:t>
            </a:r>
          </a:p>
          <a:p>
            <a:pPr marL="0" lvl="1"/>
            <a:endParaRPr lang="en-GB" sz="2800"/>
          </a:p>
          <a:p>
            <a:pPr lvl="1" indent="-457200">
              <a:buFontTx/>
              <a:buChar char="-"/>
            </a:pPr>
            <a:r>
              <a:rPr lang="en-GB" sz="2800"/>
              <a:t>The various stakeholders involved in formal and informal decision-making need to </a:t>
            </a:r>
            <a:r>
              <a:rPr lang="en-GB" sz="2800" b="1"/>
              <a:t>collectively make sense </a:t>
            </a:r>
            <a:r>
              <a:rPr lang="en-GB" sz="2800"/>
              <a:t>and co-create a shared understanding of the crisis situation. </a:t>
            </a:r>
          </a:p>
          <a:p>
            <a:pPr lvl="1" indent="-457200">
              <a:buFontTx/>
              <a:buChar char="-"/>
            </a:pPr>
            <a:r>
              <a:rPr lang="en-GB" sz="2800"/>
              <a:t>Involving a broad and diverse group of interacting stakeholders helps avoid tunnel vision, assists breaking down decision-making silos, enhances </a:t>
            </a:r>
            <a:r>
              <a:rPr lang="en-GB" sz="2800" b="1"/>
              <a:t>collective ownership of the societal response</a:t>
            </a:r>
            <a:r>
              <a:rPr lang="en-GB" sz="2800"/>
              <a:t> and allows creative solutions to emerge.</a:t>
            </a:r>
          </a:p>
          <a:p>
            <a:pPr lvl="1" indent="-457200">
              <a:buFontTx/>
              <a:buChar char="-"/>
            </a:pPr>
            <a:r>
              <a:rPr lang="en-GB" sz="2800"/>
              <a:t>Capacity building in crisis governance means investing in people, building capabilities, nurturing networks and </a:t>
            </a:r>
            <a:r>
              <a:rPr lang="en-GB" sz="2800" b="1"/>
              <a:t>trustful relationships </a:t>
            </a:r>
            <a:r>
              <a:rPr lang="en-GB" sz="2800"/>
              <a:t>among a diverse and inclusive community of interacting and interdependent societal actors.</a:t>
            </a:r>
          </a:p>
          <a:p>
            <a:pPr marL="0" lvl="1"/>
            <a:endParaRPr lang="en-US" sz="2800"/>
          </a:p>
        </p:txBody>
      </p:sp>
      <p:sp>
        <p:nvSpPr>
          <p:cNvPr id="4" name="Text Placeholder 3">
            <a:extLst>
              <a:ext uri="{FF2B5EF4-FFF2-40B4-BE49-F238E27FC236}">
                <a16:creationId xmlns:a16="http://schemas.microsoft.com/office/drawing/2014/main" id="{02ECEBD7-54EA-ED4C-A617-A4255B862E83}"/>
              </a:ext>
            </a:extLst>
          </p:cNvPr>
          <p:cNvSpPr>
            <a:spLocks noGrp="1"/>
          </p:cNvSpPr>
          <p:nvPr>
            <p:ph type="body" sz="quarter" idx="12"/>
          </p:nvPr>
        </p:nvSpPr>
        <p:spPr>
          <a:xfrm>
            <a:off x="147350" y="1823351"/>
            <a:ext cx="1676832" cy="1297386"/>
          </a:xfrm>
        </p:spPr>
        <p:txBody>
          <a:bodyPr>
            <a:normAutofit/>
          </a:bodyPr>
          <a:lstStyle/>
          <a:p>
            <a:pPr>
              <a:lnSpc>
                <a:spcPct val="100000"/>
              </a:lnSpc>
            </a:pPr>
            <a:r>
              <a:rPr lang="en-US" b="1" spc="270"/>
              <a:t>Governance and policies</a:t>
            </a:r>
          </a:p>
          <a:p>
            <a:r>
              <a:rPr lang="en-US" b="1" spc="270"/>
              <a:t>WP1/D1.1</a:t>
            </a:r>
          </a:p>
          <a:p>
            <a:pPr>
              <a:lnSpc>
                <a:spcPct val="100000"/>
              </a:lnSpc>
            </a:pPr>
            <a:r>
              <a:rPr lang="en-US" b="1" spc="270"/>
              <a:t>VU</a:t>
            </a:r>
          </a:p>
          <a:p>
            <a:endParaRPr lang="en-US" sz="2600">
              <a:latin typeface="Tahoma" panose="020B0604030504040204" pitchFamily="34" charset="0"/>
            </a:endParaRPr>
          </a:p>
        </p:txBody>
      </p:sp>
    </p:spTree>
    <p:extLst>
      <p:ext uri="{BB962C8B-B14F-4D97-AF65-F5344CB8AC3E}">
        <p14:creationId xmlns:p14="http://schemas.microsoft.com/office/powerpoint/2010/main" val="2950211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F5F95A905E8A4BA39F1A3FB02A6B1D" ma:contentTypeVersion="12" ma:contentTypeDescription="Create a new document." ma:contentTypeScope="" ma:versionID="141861b8239a110c5917150cc0a7718d">
  <xsd:schema xmlns:xsd="http://www.w3.org/2001/XMLSchema" xmlns:xs="http://www.w3.org/2001/XMLSchema" xmlns:p="http://schemas.microsoft.com/office/2006/metadata/properties" xmlns:ns3="e15c5845-1954-442d-922d-6c1acfd31a12" xmlns:ns4="b1e613fd-2a25-478a-b22a-d051d9db503d" targetNamespace="http://schemas.microsoft.com/office/2006/metadata/properties" ma:root="true" ma:fieldsID="7fd86072dc74eefa77bd8a57b2e82721" ns3:_="" ns4:_="">
    <xsd:import namespace="e15c5845-1954-442d-922d-6c1acfd31a12"/>
    <xsd:import namespace="b1e613fd-2a25-478a-b22a-d051d9db50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c5845-1954-442d-922d-6c1acfd31a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613fd-2a25-478a-b22a-d051d9db50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0A4F87-F905-43A7-B588-13E7DDD9E016}">
  <ds:schemaRefs>
    <ds:schemaRef ds:uri="b1e613fd-2a25-478a-b22a-d051d9db503d"/>
    <ds:schemaRef ds:uri="e15c5845-1954-442d-922d-6c1acfd31a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2349A5-9ADD-4057-AEA8-037FAB0090E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E994CE9-4DA4-444A-BAE5-7DFDDB7A2B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16</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HERoS – webinar on the results from the rapid response phase</vt:lpstr>
      <vt:lpstr>PowerPoint Presentation</vt:lpstr>
      <vt:lpstr>D1.1 Recommendations for governance and policies in the COVID-19 response</vt:lpstr>
      <vt:lpstr>PowerPoint Presentation</vt:lpstr>
      <vt:lpstr>PowerPoint Presentation</vt:lpstr>
      <vt:lpstr>PowerPoint Presentation</vt:lpstr>
      <vt:lpstr>PowerPoint Presentation</vt:lpstr>
      <vt:lpstr>PowerPoint Presentation</vt:lpstr>
      <vt:lpstr>PowerPoint Presentation</vt:lpstr>
      <vt:lpstr>D2.1 “Local response and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D2.2 Public health system analysis and recommendations </vt:lpstr>
      <vt:lpstr>PowerPoint Presentation</vt:lpstr>
      <vt:lpstr>PowerPoint Presentation</vt:lpstr>
      <vt:lpstr>PowerPoint Presentation</vt:lpstr>
      <vt:lpstr>PowerPoint Presentation</vt:lpstr>
      <vt:lpstr>PowerPoint Presentation</vt:lpstr>
      <vt:lpstr>D3.1 Gap analysis and recommendations for securing medical supplies for the COVID-19 response</vt:lpstr>
      <vt:lpstr>PowerPoint Presentation</vt:lpstr>
      <vt:lpstr>PowerPoint Presentation</vt:lpstr>
      <vt:lpstr>PowerPoint Presentation</vt:lpstr>
      <vt:lpstr>PowerPoint Presentation</vt:lpstr>
      <vt:lpstr>PowerPoint Presentation</vt:lpstr>
      <vt:lpstr>D4.1 Assessment of the online spread of coronavirus misinformation</vt:lpstr>
      <vt:lpstr>PowerPoint Presentation</vt:lpstr>
      <vt:lpstr>PowerPoint Presentation</vt:lpstr>
      <vt:lpstr>Data collection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Elsa Gervais</dc:creator>
  <cp:revision>2</cp:revision>
  <dcterms:created xsi:type="dcterms:W3CDTF">2020-05-15T14:23:42Z</dcterms:created>
  <dcterms:modified xsi:type="dcterms:W3CDTF">2020-10-27T10:18:15Z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0x0101008EF5F95A905E8A4BA39F1A3FB02A6B1D</vt:lpwstr>
  </property>
</Properties>
</file>